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301" r:id="rId3"/>
    <p:sldId id="346" r:id="rId4"/>
    <p:sldId id="345" r:id="rId5"/>
    <p:sldId id="303" r:id="rId6"/>
    <p:sldId id="302" r:id="rId7"/>
    <p:sldId id="304" r:id="rId8"/>
    <p:sldId id="305" r:id="rId9"/>
    <p:sldId id="306" r:id="rId10"/>
    <p:sldId id="307" r:id="rId11"/>
    <p:sldId id="308" r:id="rId12"/>
    <p:sldId id="309" r:id="rId13"/>
    <p:sldId id="310" r:id="rId14"/>
    <p:sldId id="311" r:id="rId15"/>
    <p:sldId id="312" r:id="rId16"/>
    <p:sldId id="313" r:id="rId17"/>
    <p:sldId id="347" r:id="rId18"/>
    <p:sldId id="348" r:id="rId19"/>
    <p:sldId id="318" r:id="rId20"/>
    <p:sldId id="349" r:id="rId21"/>
    <p:sldId id="324" r:id="rId22"/>
    <p:sldId id="327" r:id="rId23"/>
    <p:sldId id="326" r:id="rId24"/>
    <p:sldId id="328" r:id="rId25"/>
    <p:sldId id="332" r:id="rId26"/>
    <p:sldId id="334" r:id="rId27"/>
    <p:sldId id="336" r:id="rId28"/>
    <p:sldId id="350" r:id="rId29"/>
    <p:sldId id="353" r:id="rId30"/>
    <p:sldId id="354" r:id="rId31"/>
    <p:sldId id="351" r:id="rId32"/>
    <p:sldId id="352" r:id="rId33"/>
    <p:sldId id="342"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0705"/>
  </p:normalViewPr>
  <p:slideViewPr>
    <p:cSldViewPr>
      <p:cViewPr>
        <p:scale>
          <a:sx n="60" d="100"/>
          <a:sy n="60" d="100"/>
        </p:scale>
        <p:origin x="2584" y="272"/>
      </p:cViewPr>
      <p:guideLst>
        <p:guide orient="horz" pos="2160"/>
        <p:guide pos="2880"/>
      </p:guideLst>
    </p:cSldViewPr>
  </p:slideViewPr>
  <p:notesTextViewPr>
    <p:cViewPr>
      <p:scale>
        <a:sx n="1" d="1"/>
        <a:sy n="1" d="1"/>
      </p:scale>
      <p:origin x="0" y="0"/>
    </p:cViewPr>
  </p:notesTextViewPr>
  <p:sorterViewPr>
    <p:cViewPr>
      <p:scale>
        <a:sx n="66" d="100"/>
        <a:sy n="66" d="100"/>
      </p:scale>
      <p:origin x="0" y="49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17/12/2021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49B27E3-F709-7640-9E00-7C8C7BDF8039}" type="slidenum">
              <a:rPr lang="en-GB" sz="1200"/>
              <a:pPr eaLnBrk="1" hangingPunct="1"/>
              <a:t>5</a:t>
            </a:fld>
            <a:endParaRPr lang="en-GB" sz="1200"/>
          </a:p>
        </p:txBody>
      </p:sp>
      <p:sp>
        <p:nvSpPr>
          <p:cNvPr id="18435" name="Slide Image Placeholder 1"/>
          <p:cNvSpPr>
            <a:spLocks noGrp="1" noRot="1" noChangeAspect="1" noTextEdit="1"/>
          </p:cNvSpPr>
          <p:nvPr>
            <p:ph type="sldImg"/>
          </p:nvPr>
        </p:nvSpPr>
        <p:spPr>
          <a:ln/>
        </p:spPr>
      </p:sp>
      <p:sp>
        <p:nvSpPr>
          <p:cNvPr id="18436"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Are the ways we live and interact with one another changing? Have the conventions, norms and rules–that have been established in face-to-face interactions to maintain social order been able to migrate to social media interactions? In particular, are the established conversational rules and etiquette – whose function it is to let people know how they should behave in social groups – also applicable to online social behaviour? </a:t>
            </a:r>
          </a:p>
        </p:txBody>
      </p:sp>
      <p:sp>
        <p:nvSpPr>
          <p:cNvPr id="18437"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F21016-3F4B-5D45-B184-4A76BFC5D3D9}" type="slidenum">
              <a:rPr lang="en-US" sz="1200">
                <a:latin typeface="Times" charset="0"/>
              </a:rPr>
              <a:pPr algn="r"/>
              <a:t>5</a:t>
            </a:fld>
            <a:endParaRPr lang="en-US" sz="1200">
              <a:latin typeface="Time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CC7DD0-D4B8-7E4D-84DF-826E99D7D3F3}" type="slidenum">
              <a:rPr lang="en-GB" sz="1200"/>
              <a:pPr eaLnBrk="1" hangingPunct="1"/>
              <a:t>11</a:t>
            </a:fld>
            <a:endParaRPr lang="en-GB" sz="1200"/>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t>have new conversational mechanisms evolved for the various kinds of social media? For example, do people greet each other in the same way, depending on whether they are chatting online, Skyping or at a party? Do people take turns when online chatting in the way they do when talking with each other face-to-face? In order to answer these questions we next describe the core social mechanisms that exist in face-to-face interactions, followed by a discussion of the extent to which they remain or have been replaced with other mechanisms in online interactions. </a:t>
            </a:r>
          </a:p>
          <a:p>
            <a:pPr eaLnBrk="1" hangingPunct="1">
              <a:lnSpc>
                <a:spcPct val="90000"/>
              </a:lnSpc>
            </a:pPr>
            <a:endParaRPr lang="en-GB"/>
          </a:p>
          <a:p>
            <a:pPr eaLnBrk="1" hangingPunct="1">
              <a:lnSpc>
                <a:spcPct val="90000"/>
              </a:lnSpc>
            </a:pPr>
            <a:r>
              <a:rPr lang="en-GB"/>
              <a:t>On the phone: The person answering the call will initiate the conversation by saying </a:t>
            </a:r>
            <a:r>
              <a:rPr lang="ja-JP" altLang="en-GB"/>
              <a:t>“</a:t>
            </a:r>
            <a:r>
              <a:rPr lang="en-GB"/>
              <a:t>hello</a:t>
            </a:r>
            <a:r>
              <a:rPr lang="ja-JP" altLang="en-GB"/>
              <a:t>”</a:t>
            </a:r>
            <a:r>
              <a:rPr lang="en-GB"/>
              <a:t> or more formally, the name of their company/department (and sometimes the phone number being called). Many phones now have caller ID letting the person answering the call know who he is talking to, which can enable him to be more personal, e.g. </a:t>
            </a:r>
            <a:r>
              <a:rPr lang="ja-JP" altLang="en-GB"/>
              <a:t>“</a:t>
            </a:r>
            <a:r>
              <a:rPr lang="en-GB"/>
              <a:t>Hello John, how are you doing?</a:t>
            </a:r>
            <a:r>
              <a:rPr lang="ja-JP" altLang="en-GB"/>
              <a:t>”</a:t>
            </a:r>
            <a:r>
              <a:rPr lang="en-GB"/>
              <a:t> Phone conversations usually start with a mutual greeting and end with a farewell one.</a:t>
            </a:r>
          </a:p>
          <a:p>
            <a:pPr eaLnBrk="1" hangingPunct="1">
              <a:lnSpc>
                <a:spcPct val="90000"/>
              </a:lnSpc>
            </a:pPr>
            <a:endParaRPr lang="en-GB"/>
          </a:p>
          <a:p>
            <a:pPr eaLnBrk="1" hangingPunct="1">
              <a:lnSpc>
                <a:spcPct val="90000"/>
              </a:lnSpc>
            </a:pPr>
            <a:r>
              <a:rPr lang="en-GB"/>
              <a:t> In contrast, conversations that take place via online chatting or IM have evolved new conventions. The use of opening and ending greetings when joining and leaving are rarely used; instead most people simply start their message with what they want to talk about, and then stop when they have got an answer, as if in the middle of a conversation </a:t>
            </a:r>
          </a:p>
          <a:p>
            <a:pPr eaLnBrk="1" hangingPunct="1">
              <a:lnSpc>
                <a:spcPct val="90000"/>
              </a:lnSpc>
            </a:pPr>
            <a:endParaRPr lang="en-GB"/>
          </a:p>
        </p:txBody>
      </p:sp>
      <p:sp>
        <p:nvSpPr>
          <p:cNvPr id="2458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5F2B7A1-8FC8-A24D-A39F-F776399F7520}" type="slidenum">
              <a:rPr lang="en-US" sz="1200">
                <a:latin typeface="Times" charset="0"/>
              </a:rPr>
              <a:pPr algn="r"/>
              <a:t>11</a:t>
            </a:fld>
            <a:endParaRPr lang="en-US" sz="1200">
              <a:latin typeface="Time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Figure 4.1</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B93179-B197-754F-A25B-F9D400147B67}" type="slidenum">
              <a:rPr lang="en-GB" sz="1200"/>
              <a:pPr eaLnBrk="1" hangingPunct="1"/>
              <a:t>13</a:t>
            </a:fld>
            <a:endParaRPr lang="en-GB"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02A4ECC-17DE-1A4D-8590-E16AF487DEDF}" type="slidenum">
              <a:rPr lang="en-GB" sz="1200"/>
              <a:pPr eaLnBrk="1" hangingPunct="1"/>
              <a:t>14</a:t>
            </a:fld>
            <a:endParaRPr lang="en-GB" sz="1200"/>
          </a:p>
        </p:txBody>
      </p:sp>
      <p:sp>
        <p:nvSpPr>
          <p:cNvPr id="29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284EFFD-CA51-1240-8D10-02D647E66BAA}" type="slidenum">
              <a:rPr lang="en-US" sz="1200">
                <a:latin typeface="Times" charset="0"/>
              </a:rPr>
              <a:pPr algn="r"/>
              <a:t>14</a:t>
            </a:fld>
            <a:endParaRPr lang="en-US" sz="1200">
              <a:latin typeface="Times" charset="0"/>
            </a:endParaRPr>
          </a:p>
        </p:txBody>
      </p:sp>
      <p:sp>
        <p:nvSpPr>
          <p:cNvPr id="29700" name="Rectangle 2"/>
          <p:cNvSpPr>
            <a:spLocks noGrp="1" noRot="1" noChangeAspect="1" noChangeArrowheads="1" noTextEdit="1"/>
          </p:cNvSpPr>
          <p:nvPr>
            <p:ph type="sldImg"/>
          </p:nvPr>
        </p:nvSpPr>
        <p:spPr>
          <a:ln/>
        </p:spPr>
      </p:sp>
      <p:sp>
        <p:nvSpPr>
          <p:cNvPr id="29701"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pPr eaLnBrk="1" hangingPunct="1"/>
            <a:r>
              <a:rPr lang="en-US">
                <a:latin typeface="Palatino" charset="0"/>
              </a:rPr>
              <a:t>Two lounge areas, that were 50 miles apart, were connected with high bandwidth video channels and full duplex four channel audio. Connecting them was a 3 by 8 foot wide ‘picture-window’, onto which video images were projected. The large size was meant to allow those viewing it to see a room of people roughly the same size as them. The system was designed to be active 24 hours a day, whereby anyone entering one room could speak to whoever happened to be in the other room.  </a:t>
            </a:r>
          </a:p>
          <a:p>
            <a:pPr eaLnBrk="1" hangingPunct="1"/>
            <a:endParaRPr lang="en-US">
              <a:latin typeface="Palatino" charset="0"/>
            </a:endParaRPr>
          </a:p>
          <a:p>
            <a:pPr eaLnBrk="1" hangingPunct="1"/>
            <a:endParaRPr lang="en-US">
              <a:latin typeface="Palatino" charset="0"/>
            </a:endParaRPr>
          </a:p>
          <a:p>
            <a:pPr eaLnBrk="1" hangingPunct="1"/>
            <a:endParaRPr lang="en-US">
              <a:latin typeface="Palatino" charset="0"/>
            </a:endParaRPr>
          </a:p>
          <a:p>
            <a:pPr eaLnBrk="1" hangingPunct="1"/>
            <a:r>
              <a:rPr lang="en-US">
                <a:latin typeface="Palatino" charset="0"/>
              </a:rPr>
              <a:t>A study by Kraut et al (1990) of how effective the system was, showed that in general, many of the interactions that took place between the co-located conversants were indeed indistinguishable from similar face-to-face interactions – with the exception that they spoke a bit louder and constantly talked about the video system. However, they also found that people who were in the same room tended to talk more with each other than with those in the video-linked room. Various usability problems were identified as contributing to this reluctance to talk with video-images of other people. One of these was the tendency for people to move closer to the picture-window to strike up a conversation with someone (which is what one would normally do in a face-to-face setting), but which had the opposite effect of what the person intended, as it moved their head out of the picture (since they were no longer under the camera) and also out of microphone range, meaning they could not be seen or heard. Thus rather than getting nearer to the other person they wanted to talk to, their behavior had the counter-intuitive effect of removing them from the ‘picture’. Moreover, there was no way of each participant knowing whether they were being seen and heard by the others in the other room. This inability to monitor how the other person is or not ‘receiving’ you caused numerous problems. Another problem that became apparent was that the system only allowed public conversations, meaning that they could be heard by everyone in the rooms. Such public broadcasting contrasts with how people normally engage in informal face-to-face conversations, where they will often whisper and conspire with each other when a topic becomes more private or secret. Such private conversations were clearly not able to be supported by the VideoWindow system.</a:t>
            </a:r>
          </a:p>
          <a:p>
            <a:pPr eaLnBrk="1" hangingPunct="1"/>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27</a:t>
            </a:fld>
            <a:endParaRPr lang="en-GB"/>
          </a:p>
        </p:txBody>
      </p:sp>
    </p:spTree>
    <p:extLst>
      <p:ext uri="{BB962C8B-B14F-4D97-AF65-F5344CB8AC3E}">
        <p14:creationId xmlns:p14="http://schemas.microsoft.com/office/powerpoint/2010/main" val="406223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lvl1pPr>
              <a:defRPr>
                <a:solidFill>
                  <a:schemeClr val="accent6">
                    <a:lumMod val="75000"/>
                  </a:schemeClr>
                </a:solidFill>
              </a:defRPr>
            </a:lvl1pPr>
          </a:lstStyle>
          <a:p>
            <a:r>
              <a:rPr lang="en-GB" dirty="0"/>
              <a:t>www.id-book.com</a:t>
            </a:r>
          </a:p>
        </p:txBody>
      </p:sp>
      <p:sp>
        <p:nvSpPr>
          <p:cNvPr id="7" name="Slide Number Placeholder 6"/>
          <p:cNvSpPr>
            <a:spLocks noGrp="1"/>
          </p:cNvSpPr>
          <p:nvPr>
            <p:ph type="sldNum" sz="quarter" idx="12"/>
          </p:nvPr>
        </p:nvSpPr>
        <p:spPr/>
        <p:txBody>
          <a:bodyPr/>
          <a:lstStyle>
            <a:lvl1pPr>
              <a:defRPr>
                <a:solidFill>
                  <a:schemeClr val="accent6">
                    <a:lumMod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Placeholder 8"/>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5563" y="4581128"/>
            <a:ext cx="4570081" cy="1077218"/>
          </a:xfrm>
          <a:prstGeom prst="rect">
            <a:avLst/>
          </a:prstGeom>
          <a:noFill/>
        </p:spPr>
        <p:txBody>
          <a:bodyPr wrap="none" rtlCol="0">
            <a:spAutoFit/>
          </a:bodyPr>
          <a:lstStyle/>
          <a:p>
            <a:pPr algn="ctr"/>
            <a:r>
              <a:rPr lang="en-GB" sz="3200" dirty="0">
                <a:solidFill>
                  <a:schemeClr val="accent6">
                    <a:lumMod val="75000"/>
                  </a:schemeClr>
                </a:solidFill>
                <a:latin typeface="Arial" charset="0"/>
                <a:ea typeface="Arial" charset="0"/>
                <a:cs typeface="Arial" charset="0"/>
              </a:rPr>
              <a:t>Chapter 5</a:t>
            </a:r>
          </a:p>
          <a:p>
            <a:pPr algn="ctr"/>
            <a:r>
              <a:rPr lang="en-GB" sz="3200" dirty="0">
                <a:solidFill>
                  <a:schemeClr val="accent6">
                    <a:lumMod val="75000"/>
                  </a:schemeClr>
                </a:solidFill>
                <a:latin typeface="Arial" charset="0"/>
                <a:ea typeface="Arial" charset="0"/>
                <a:cs typeface="Arial" charset="0"/>
              </a:rPr>
              <a:t>SOCIAL INTERACTION</a:t>
            </a:r>
          </a:p>
        </p:txBody>
      </p:sp>
      <p:pic>
        <p:nvPicPr>
          <p:cNvPr id="5" name="Picture 4">
            <a:extLst>
              <a:ext uri="{FF2B5EF4-FFF2-40B4-BE49-F238E27FC236}">
                <a16:creationId xmlns:a16="http://schemas.microsoft.com/office/drawing/2014/main" id="{77AFC0ED-47E6-F343-A5A9-06DC9704DC76}"/>
              </a:ext>
            </a:extLst>
          </p:cNvPr>
          <p:cNvPicPr>
            <a:picLocks noChangeAspect="1"/>
          </p:cNvPicPr>
          <p:nvPr/>
        </p:nvPicPr>
        <p:blipFill rotWithShape="1">
          <a:blip r:embed="rId2">
            <a:extLst>
              <a:ext uri="{28A0092B-C50C-407E-A947-70E740481C1C}">
                <a14:useLocalDpi xmlns:a14="http://schemas.microsoft.com/office/drawing/2010/main" val="0"/>
              </a:ext>
            </a:extLst>
          </a:blip>
          <a:srcRect l="51575" t="2693" r="1964" b="2693"/>
          <a:stretch/>
        </p:blipFill>
        <p:spPr>
          <a:xfrm>
            <a:off x="2975527" y="547785"/>
            <a:ext cx="3192946" cy="4004712"/>
          </a:xfrm>
          <a:prstGeom prst="rect">
            <a:avLst/>
          </a:prstGeom>
        </p:spPr>
      </p:pic>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Breakdowns in conversation</a:t>
            </a:r>
          </a:p>
        </p:txBody>
      </p:sp>
      <p:sp>
        <p:nvSpPr>
          <p:cNvPr id="22533" name="Rectangle 3"/>
          <p:cNvSpPr>
            <a:spLocks noGrp="1" noChangeArrowheads="1"/>
          </p:cNvSpPr>
          <p:nvPr>
            <p:ph type="body" idx="4294967295"/>
          </p:nvPr>
        </p:nvSpPr>
        <p:spPr>
          <a:xfrm>
            <a:off x="685800" y="1484784"/>
            <a:ext cx="7848600" cy="4611216"/>
          </a:xfrm>
        </p:spPr>
        <p:txBody>
          <a:bodyPr>
            <a:normAutofit/>
          </a:bodyPr>
          <a:lstStyle/>
          <a:p>
            <a:pPr eaLnBrk="1" hangingPunct="1">
              <a:lnSpc>
                <a:spcPct val="90000"/>
              </a:lnSpc>
            </a:pPr>
            <a:r>
              <a:rPr lang="en-GB" sz="3600" dirty="0">
                <a:latin typeface="+mn-lt"/>
              </a:rPr>
              <a:t>When someone says something that is misunderstood:</a:t>
            </a:r>
          </a:p>
          <a:p>
            <a:pPr eaLnBrk="1" hangingPunct="1">
              <a:lnSpc>
                <a:spcPct val="90000"/>
              </a:lnSpc>
            </a:pPr>
            <a:endParaRPr lang="en-GB" sz="1000" dirty="0">
              <a:latin typeface="+mn-lt"/>
            </a:endParaRPr>
          </a:p>
          <a:p>
            <a:pPr lvl="1" eaLnBrk="1" hangingPunct="1">
              <a:lnSpc>
                <a:spcPct val="90000"/>
              </a:lnSpc>
            </a:pPr>
            <a:r>
              <a:rPr lang="en-GB" sz="3200" dirty="0">
                <a:solidFill>
                  <a:schemeClr val="tx1"/>
                </a:solidFill>
                <a:latin typeface="+mn-lt"/>
                <a:ea typeface="ＭＳ Ｐゴシック" charset="0"/>
              </a:rPr>
              <a:t>Speaker will repeat with emphasis:</a:t>
            </a:r>
          </a:p>
          <a:p>
            <a:pPr lvl="1" eaLnBrk="1" hangingPunct="1">
              <a:lnSpc>
                <a:spcPct val="90000"/>
              </a:lnSpc>
            </a:pPr>
            <a:endParaRPr lang="en-GB" sz="600" dirty="0">
              <a:solidFill>
                <a:schemeClr val="tx1"/>
              </a:solidFill>
              <a:latin typeface="+mn-lt"/>
              <a:ea typeface="ＭＳ Ｐゴシック" charset="0"/>
            </a:endParaRPr>
          </a:p>
          <a:p>
            <a:pPr lvl="2" eaLnBrk="1" hangingPunct="1">
              <a:lnSpc>
                <a:spcPct val="90000"/>
              </a:lnSpc>
              <a:buFontTx/>
              <a:buNone/>
            </a:pPr>
            <a:r>
              <a:rPr lang="en-GB" dirty="0">
                <a:solidFill>
                  <a:schemeClr val="tx1"/>
                </a:solidFill>
                <a:latin typeface="+mn-lt"/>
                <a:ea typeface="ＭＳ Ｐゴシック" charset="0"/>
              </a:rPr>
              <a:t>A: </a:t>
            </a:r>
            <a:r>
              <a:rPr lang="ja-JP" altLang="en-GB" dirty="0">
                <a:solidFill>
                  <a:schemeClr val="tx1"/>
                </a:solidFill>
                <a:latin typeface="+mn-lt"/>
                <a:ea typeface="ＭＳ Ｐゴシック" charset="0"/>
              </a:rPr>
              <a:t>“</a:t>
            </a:r>
            <a:r>
              <a:rPr lang="en-GB" dirty="0">
                <a:solidFill>
                  <a:schemeClr val="tx1"/>
                </a:solidFill>
                <a:latin typeface="+mn-lt"/>
                <a:ea typeface="ＭＳ Ｐゴシック" charset="0"/>
              </a:rPr>
              <a:t>this one?</a:t>
            </a:r>
            <a:r>
              <a:rPr lang="ja-JP" altLang="en-GB" dirty="0">
                <a:solidFill>
                  <a:schemeClr val="tx1"/>
                </a:solidFill>
                <a:latin typeface="+mn-lt"/>
                <a:ea typeface="ＭＳ Ｐゴシック" charset="0"/>
              </a:rPr>
              <a:t>”</a:t>
            </a:r>
            <a:endParaRPr lang="en-GB" dirty="0">
              <a:solidFill>
                <a:schemeClr val="tx1"/>
              </a:solidFill>
              <a:latin typeface="+mn-lt"/>
              <a:ea typeface="ＭＳ Ｐゴシック" charset="0"/>
            </a:endParaRPr>
          </a:p>
          <a:p>
            <a:pPr lvl="2" eaLnBrk="1" hangingPunct="1">
              <a:lnSpc>
                <a:spcPct val="90000"/>
              </a:lnSpc>
              <a:buFontTx/>
              <a:buNone/>
            </a:pPr>
            <a:r>
              <a:rPr lang="en-GB" dirty="0">
                <a:solidFill>
                  <a:schemeClr val="tx1"/>
                </a:solidFill>
                <a:latin typeface="+mn-lt"/>
                <a:ea typeface="ＭＳ Ｐゴシック" charset="0"/>
              </a:rPr>
              <a:t>B: </a:t>
            </a:r>
            <a:r>
              <a:rPr lang="ja-JP" altLang="en-GB" dirty="0">
                <a:solidFill>
                  <a:schemeClr val="tx1"/>
                </a:solidFill>
                <a:latin typeface="+mn-lt"/>
                <a:ea typeface="ＭＳ Ｐゴシック" charset="0"/>
              </a:rPr>
              <a:t>“</a:t>
            </a:r>
            <a:r>
              <a:rPr lang="en-GB" dirty="0">
                <a:solidFill>
                  <a:schemeClr val="tx1"/>
                </a:solidFill>
                <a:latin typeface="+mn-lt"/>
                <a:ea typeface="ＭＳ Ｐゴシック" charset="0"/>
              </a:rPr>
              <a:t>no, I meant that one!</a:t>
            </a:r>
            <a:r>
              <a:rPr lang="ja-JP" altLang="en-GB" dirty="0">
                <a:solidFill>
                  <a:schemeClr val="tx1"/>
                </a:solidFill>
                <a:latin typeface="+mn-lt"/>
                <a:ea typeface="ＭＳ Ｐゴシック" charset="0"/>
              </a:rPr>
              <a:t>”</a:t>
            </a:r>
            <a:endParaRPr lang="en-GB" altLang="ja-JP" dirty="0">
              <a:solidFill>
                <a:schemeClr val="tx1"/>
              </a:solidFill>
              <a:latin typeface="+mn-lt"/>
              <a:ea typeface="ＭＳ Ｐゴシック" charset="0"/>
            </a:endParaRPr>
          </a:p>
          <a:p>
            <a:pPr lvl="2" eaLnBrk="1" hangingPunct="1">
              <a:lnSpc>
                <a:spcPct val="90000"/>
              </a:lnSpc>
              <a:buFontTx/>
              <a:buNone/>
            </a:pPr>
            <a:endParaRPr lang="en-GB" sz="600" dirty="0">
              <a:solidFill>
                <a:schemeClr val="tx1"/>
              </a:solidFill>
              <a:latin typeface="+mn-lt"/>
              <a:ea typeface="ＭＳ Ｐゴシック" charset="0"/>
            </a:endParaRPr>
          </a:p>
          <a:p>
            <a:pPr lvl="1" eaLnBrk="1" hangingPunct="1">
              <a:lnSpc>
                <a:spcPct val="90000"/>
              </a:lnSpc>
            </a:pPr>
            <a:r>
              <a:rPr lang="en-GB" sz="3200" dirty="0">
                <a:solidFill>
                  <a:schemeClr val="tx1"/>
                </a:solidFill>
                <a:latin typeface="+mn-lt"/>
                <a:ea typeface="ＭＳ Ｐゴシック" charset="0"/>
              </a:rPr>
              <a:t>Also use tokens:</a:t>
            </a:r>
          </a:p>
          <a:p>
            <a:pPr lvl="1" eaLnBrk="1" hangingPunct="1">
              <a:lnSpc>
                <a:spcPct val="90000"/>
              </a:lnSpc>
            </a:pPr>
            <a:endParaRPr lang="en-GB" sz="600" dirty="0">
              <a:solidFill>
                <a:schemeClr val="tx1"/>
              </a:solidFill>
              <a:latin typeface="+mn-lt"/>
              <a:ea typeface="ＭＳ Ｐゴシック" charset="0"/>
            </a:endParaRPr>
          </a:p>
          <a:p>
            <a:pPr lvl="2" eaLnBrk="1" hangingPunct="1">
              <a:lnSpc>
                <a:spcPct val="90000"/>
              </a:lnSpc>
              <a:buFontTx/>
              <a:buNone/>
            </a:pPr>
            <a:r>
              <a:rPr lang="en-GB" dirty="0">
                <a:solidFill>
                  <a:schemeClr val="tx1"/>
                </a:solidFill>
                <a:latin typeface="+mn-lt"/>
                <a:ea typeface="ＭＳ Ｐゴシック" charset="0"/>
              </a:rPr>
              <a:t>Eh? Quoi? Huh? What?</a:t>
            </a:r>
          </a:p>
          <a:p>
            <a:pPr lvl="2" eaLnBrk="1" hangingPunct="1">
              <a:lnSpc>
                <a:spcPct val="90000"/>
              </a:lnSpc>
              <a:buFontTx/>
              <a:buNone/>
            </a:pPr>
            <a:r>
              <a:rPr lang="en-GB" sz="2800" dirty="0">
                <a:solidFill>
                  <a:schemeClr val="accent1"/>
                </a:solidFill>
                <a:latin typeface="Liberation Sans"/>
                <a:ea typeface="ＭＳ Ｐゴシック" charset="0"/>
              </a:rPr>
              <a:t>	</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714726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idx="4294967295"/>
          </p:nvPr>
        </p:nvSpPr>
        <p:spPr>
          <a:xfrm>
            <a:off x="457200" y="274638"/>
            <a:ext cx="8229600" cy="1143000"/>
          </a:xfrm>
          <a:prstGeom prst="rect">
            <a:avLst/>
          </a:prstGeom>
        </p:spPr>
        <p:txBody>
          <a:bodyPr>
            <a:normAutofit fontScale="90000"/>
          </a:bodyPr>
          <a:lstStyle/>
          <a:p>
            <a:pPr eaLnBrk="1" hangingPunct="1"/>
            <a:r>
              <a:rPr lang="en-GB" dirty="0">
                <a:solidFill>
                  <a:schemeClr val="tx1"/>
                </a:solidFill>
                <a:latin typeface="+mj-lt"/>
              </a:rPr>
              <a:t>What happens in online  conversations?</a:t>
            </a:r>
          </a:p>
        </p:txBody>
      </p:sp>
      <p:sp>
        <p:nvSpPr>
          <p:cNvPr id="23557" name="Rectangle 3"/>
          <p:cNvSpPr>
            <a:spLocks noGrp="1" noChangeArrowheads="1"/>
          </p:cNvSpPr>
          <p:nvPr>
            <p:ph type="body" idx="4294967295"/>
          </p:nvPr>
        </p:nvSpPr>
        <p:spPr>
          <a:xfrm>
            <a:off x="685800" y="1628800"/>
            <a:ext cx="8001000" cy="4680520"/>
          </a:xfrm>
        </p:spPr>
        <p:txBody>
          <a:bodyPr>
            <a:normAutofit/>
          </a:bodyPr>
          <a:lstStyle/>
          <a:p>
            <a:pPr eaLnBrk="1" hangingPunct="1"/>
            <a:r>
              <a:rPr lang="en-GB" dirty="0">
                <a:latin typeface="+mn-lt"/>
              </a:rPr>
              <a:t>Do the same conversational rules apply?</a:t>
            </a:r>
          </a:p>
          <a:p>
            <a:pPr eaLnBrk="1" hangingPunct="1"/>
            <a:endParaRPr lang="en-GB" sz="600" dirty="0">
              <a:latin typeface="+mn-lt"/>
            </a:endParaRPr>
          </a:p>
          <a:p>
            <a:pPr eaLnBrk="1" hangingPunct="1"/>
            <a:r>
              <a:rPr lang="en-GB" dirty="0">
                <a:latin typeface="+mn-lt"/>
              </a:rPr>
              <a:t>Are there different kinds of breakdowns?</a:t>
            </a:r>
          </a:p>
          <a:p>
            <a:pPr eaLnBrk="1" hangingPunct="1"/>
            <a:endParaRPr lang="en-GB" sz="600" dirty="0">
              <a:latin typeface="+mn-lt"/>
            </a:endParaRPr>
          </a:p>
          <a:p>
            <a:pPr eaLnBrk="1" hangingPunct="1"/>
            <a:r>
              <a:rPr lang="en-GB" dirty="0">
                <a:latin typeface="+mn-lt"/>
              </a:rPr>
              <a:t>How do people repair them for:</a:t>
            </a:r>
          </a:p>
          <a:p>
            <a:pPr eaLnBrk="1" hangingPunct="1"/>
            <a:endParaRPr lang="en-GB" sz="600" dirty="0">
              <a:latin typeface="+mn-lt"/>
            </a:endParaRPr>
          </a:p>
          <a:p>
            <a:pPr lvl="1" eaLnBrk="1" hangingPunct="1"/>
            <a:r>
              <a:rPr lang="en-GB" sz="2400" dirty="0">
                <a:solidFill>
                  <a:schemeClr val="tx1"/>
                </a:solidFill>
                <a:latin typeface="+mn-lt"/>
                <a:ea typeface="ＭＳ Ｐゴシック" charset="0"/>
              </a:rPr>
              <a:t>email?</a:t>
            </a:r>
          </a:p>
          <a:p>
            <a:pPr lvl="1" eaLnBrk="1" hangingPunct="1"/>
            <a:r>
              <a:rPr lang="en-GB" sz="2400" dirty="0">
                <a:solidFill>
                  <a:schemeClr val="tx1"/>
                </a:solidFill>
                <a:latin typeface="+mn-lt"/>
                <a:ea typeface="ＭＳ Ｐゴシック" charset="0"/>
              </a:rPr>
              <a:t>Instant messaging?</a:t>
            </a:r>
          </a:p>
          <a:p>
            <a:pPr lvl="1" eaLnBrk="1" hangingPunct="1"/>
            <a:r>
              <a:rPr lang="en-GB" sz="2400" dirty="0">
                <a:solidFill>
                  <a:schemeClr val="tx1"/>
                </a:solidFill>
                <a:latin typeface="+mn-lt"/>
                <a:ea typeface="ＭＳ Ｐゴシック" charset="0"/>
              </a:rPr>
              <a:t>texting?</a:t>
            </a:r>
          </a:p>
          <a:p>
            <a:pPr lvl="1" eaLnBrk="1" hangingPunct="1"/>
            <a:r>
              <a:rPr lang="en-GB" sz="2400" dirty="0">
                <a:solidFill>
                  <a:schemeClr val="tx1"/>
                </a:solidFill>
                <a:latin typeface="+mn-lt"/>
                <a:ea typeface="ＭＳ Ｐゴシック" charset="0"/>
              </a:rPr>
              <a:t>Skype or other videoconference?</a:t>
            </a:r>
            <a:endParaRPr lang="en-GB" dirty="0">
              <a:solidFill>
                <a:schemeClr val="tx1"/>
              </a:solidFill>
              <a:latin typeface="+mn-lt"/>
              <a:ea typeface="ＭＳ Ｐゴシック" charset="0"/>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2445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solidFill>
                  <a:schemeClr val="tx1"/>
                </a:solidFill>
                <a:latin typeface="+mj-lt"/>
              </a:rPr>
              <a:t>Remote conversations</a:t>
            </a:r>
          </a:p>
        </p:txBody>
      </p:sp>
      <p:sp>
        <p:nvSpPr>
          <p:cNvPr id="25605" name="Rectangle 3"/>
          <p:cNvSpPr>
            <a:spLocks noGrp="1" noChangeArrowheads="1"/>
          </p:cNvSpPr>
          <p:nvPr>
            <p:ph type="body" idx="4294967295"/>
          </p:nvPr>
        </p:nvSpPr>
        <p:spPr/>
        <p:txBody>
          <a:bodyPr/>
          <a:lstStyle/>
          <a:p>
            <a:pPr eaLnBrk="1" hangingPunct="1">
              <a:lnSpc>
                <a:spcPct val="90000"/>
              </a:lnSpc>
            </a:pPr>
            <a:r>
              <a:rPr lang="en-GB" sz="3000" dirty="0">
                <a:latin typeface="+mn-lt"/>
              </a:rPr>
              <a:t>Much research on how to support conversations when people are </a:t>
            </a:r>
            <a:r>
              <a:rPr lang="ja-JP" altLang="en-GB" sz="3000" dirty="0">
                <a:latin typeface="+mn-lt"/>
              </a:rPr>
              <a:t>‘</a:t>
            </a:r>
            <a:r>
              <a:rPr lang="en-GB" sz="3000" dirty="0">
                <a:latin typeface="+mn-lt"/>
              </a:rPr>
              <a:t>at a distance</a:t>
            </a:r>
            <a:r>
              <a:rPr lang="ja-JP" altLang="en-GB" sz="3000" dirty="0">
                <a:latin typeface="+mn-lt"/>
              </a:rPr>
              <a:t>’</a:t>
            </a:r>
            <a:r>
              <a:rPr lang="en-GB" sz="3000" dirty="0">
                <a:latin typeface="+mn-lt"/>
              </a:rPr>
              <a:t> from each other</a:t>
            </a:r>
          </a:p>
          <a:p>
            <a:pPr eaLnBrk="1" hangingPunct="1">
              <a:lnSpc>
                <a:spcPct val="90000"/>
              </a:lnSpc>
            </a:pPr>
            <a:endParaRPr lang="en-GB" sz="3000" dirty="0">
              <a:latin typeface="+mn-lt"/>
            </a:endParaRPr>
          </a:p>
          <a:p>
            <a:pPr eaLnBrk="1" hangingPunct="1">
              <a:lnSpc>
                <a:spcPct val="90000"/>
              </a:lnSpc>
            </a:pPr>
            <a:r>
              <a:rPr lang="en-GB" sz="3000" dirty="0">
                <a:latin typeface="+mn-lt"/>
              </a:rPr>
              <a:t>Many applications have been developed</a:t>
            </a:r>
          </a:p>
          <a:p>
            <a:pPr eaLnBrk="1" hangingPunct="1">
              <a:lnSpc>
                <a:spcPct val="90000"/>
              </a:lnSpc>
            </a:pPr>
            <a:endParaRPr lang="en-GB" sz="600" dirty="0">
              <a:latin typeface="+mn-lt"/>
            </a:endParaRPr>
          </a:p>
          <a:p>
            <a:pPr lvl="1" eaLnBrk="1" hangingPunct="1">
              <a:lnSpc>
                <a:spcPct val="90000"/>
              </a:lnSpc>
            </a:pPr>
            <a:r>
              <a:rPr lang="en-GB" sz="2000" dirty="0">
                <a:solidFill>
                  <a:schemeClr val="tx1"/>
                </a:solidFill>
                <a:latin typeface="+mn-lt"/>
                <a:ea typeface="ＭＳ Ｐゴシック" charset="0"/>
              </a:rPr>
              <a:t>e.g., email, videoconferencing, instant messaging, chatrooms </a:t>
            </a:r>
          </a:p>
          <a:p>
            <a:pPr lvl="1" eaLnBrk="1" hangingPunct="1">
              <a:lnSpc>
                <a:spcPct val="90000"/>
              </a:lnSpc>
            </a:pPr>
            <a:endParaRPr lang="en-GB" sz="1200" dirty="0">
              <a:solidFill>
                <a:schemeClr val="tx1"/>
              </a:solidFill>
              <a:latin typeface="+mn-lt"/>
              <a:ea typeface="ＭＳ Ｐゴシック" charset="0"/>
            </a:endParaRPr>
          </a:p>
          <a:p>
            <a:pPr eaLnBrk="1" hangingPunct="1">
              <a:lnSpc>
                <a:spcPct val="90000"/>
              </a:lnSpc>
            </a:pPr>
            <a:endParaRPr lang="en-GB" sz="900" dirty="0">
              <a:latin typeface="+mn-lt"/>
            </a:endParaRPr>
          </a:p>
          <a:p>
            <a:pPr eaLnBrk="1" hangingPunct="1">
              <a:lnSpc>
                <a:spcPct val="90000"/>
              </a:lnSpc>
            </a:pPr>
            <a:r>
              <a:rPr lang="en-GB" sz="3000" dirty="0">
                <a:latin typeface="+mn-lt"/>
              </a:rPr>
              <a:t>Do they mimic or move beyond existing ways of conversing? </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053430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5"/>
          <p:cNvSpPr>
            <a:spLocks noGrp="1"/>
          </p:cNvSpPr>
          <p:nvPr>
            <p:ph type="title"/>
          </p:nvPr>
        </p:nvSpPr>
        <p:spPr/>
        <p:txBody>
          <a:bodyPr>
            <a:normAutofit fontScale="90000"/>
          </a:bodyPr>
          <a:lstStyle/>
          <a:p>
            <a:pPr eaLnBrk="1" hangingPunct="1"/>
            <a:r>
              <a:rPr lang="en-GB" dirty="0">
                <a:latin typeface="Verdana" charset="0"/>
              </a:rPr>
              <a:t>Early videophone from the 60s </a:t>
            </a:r>
          </a:p>
        </p:txBody>
      </p:sp>
      <p:sp>
        <p:nvSpPr>
          <p:cNvPr id="4" name="Footer Placeholder 3"/>
          <p:cNvSpPr>
            <a:spLocks noGrp="1"/>
          </p:cNvSpPr>
          <p:nvPr>
            <p:ph type="ftr" sz="quarter" idx="11"/>
          </p:nvPr>
        </p:nvSpPr>
        <p:spPr/>
        <p:txBody>
          <a:bodyPr/>
          <a:lstStyle/>
          <a:p>
            <a:r>
              <a:rPr lang="en-GB" dirty="0">
                <a:solidFill>
                  <a:schemeClr val="accent6">
                    <a:lumMod val="75000"/>
                  </a:schemeClr>
                </a:solidFill>
              </a:rPr>
              <a:t>www.id-book.com</a:t>
            </a:r>
          </a:p>
        </p:txBody>
      </p:sp>
      <p:pic>
        <p:nvPicPr>
          <p:cNvPr id="2" name="Picture 1"/>
          <p:cNvPicPr>
            <a:picLocks noChangeAspect="1"/>
          </p:cNvPicPr>
          <p:nvPr/>
        </p:nvPicPr>
        <p:blipFill>
          <a:blip r:embed="rId3"/>
          <a:stretch>
            <a:fillRect/>
          </a:stretch>
        </p:blipFill>
        <p:spPr>
          <a:xfrm>
            <a:off x="2797758" y="1498584"/>
            <a:ext cx="3430426" cy="4972967"/>
          </a:xfrm>
          <a:prstGeom prst="rect">
            <a:avLst/>
          </a:prstGeom>
        </p:spPr>
      </p:pic>
    </p:spTree>
    <p:extLst>
      <p:ext uri="{BB962C8B-B14F-4D97-AF65-F5344CB8AC3E}">
        <p14:creationId xmlns:p14="http://schemas.microsoft.com/office/powerpoint/2010/main" val="82962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a:xfrm>
            <a:off x="457200" y="274638"/>
            <a:ext cx="8229600" cy="1143000"/>
          </a:xfrm>
          <a:prstGeom prst="rect">
            <a:avLst/>
          </a:prstGeom>
        </p:spPr>
        <p:txBody>
          <a:bodyPr>
            <a:normAutofit fontScale="90000"/>
          </a:bodyPr>
          <a:lstStyle/>
          <a:p>
            <a:pPr eaLnBrk="1" hangingPunct="1"/>
            <a:r>
              <a:rPr lang="en-GB" dirty="0" err="1">
                <a:latin typeface="+mj-lt"/>
              </a:rPr>
              <a:t>VideoWindow</a:t>
            </a:r>
            <a:r>
              <a:rPr lang="en-GB" dirty="0">
                <a:latin typeface="+mj-lt"/>
              </a:rPr>
              <a:t> system </a:t>
            </a:r>
            <a:br>
              <a:rPr lang="en-GB" dirty="0">
                <a:latin typeface="+mj-lt"/>
              </a:rPr>
            </a:br>
            <a:r>
              <a:rPr lang="en-GB" dirty="0">
                <a:latin typeface="+mj-lt"/>
              </a:rPr>
              <a:t>(</a:t>
            </a:r>
            <a:r>
              <a:rPr lang="en-GB" dirty="0" err="1">
                <a:latin typeface="+mj-lt"/>
              </a:rPr>
              <a:t>Bellcore</a:t>
            </a:r>
            <a:r>
              <a:rPr lang="en-GB" dirty="0">
                <a:latin typeface="+mj-lt"/>
              </a:rPr>
              <a:t>, 1989)</a:t>
            </a:r>
          </a:p>
        </p:txBody>
      </p:sp>
      <p:sp>
        <p:nvSpPr>
          <p:cNvPr id="28677" name="Rectangle 3"/>
          <p:cNvSpPr>
            <a:spLocks noGrp="1" noChangeArrowheads="1"/>
          </p:cNvSpPr>
          <p:nvPr>
            <p:ph type="body" idx="4294967295"/>
          </p:nvPr>
        </p:nvSpPr>
        <p:spPr>
          <a:xfrm>
            <a:off x="685800" y="1628800"/>
            <a:ext cx="7772400" cy="4695800"/>
          </a:xfrm>
        </p:spPr>
        <p:txBody>
          <a:bodyPr>
            <a:normAutofit/>
          </a:bodyPr>
          <a:lstStyle/>
          <a:p>
            <a:pPr eaLnBrk="1" hangingPunct="1"/>
            <a:r>
              <a:rPr lang="en-US" sz="3000" dirty="0">
                <a:latin typeface="+mn-lt"/>
              </a:rPr>
              <a:t>Shared space that allowed people 50 miles apart to carry on a conversation as if in same room drinking coffee together</a:t>
            </a:r>
          </a:p>
          <a:p>
            <a:pPr eaLnBrk="1" hangingPunct="1"/>
            <a:endParaRPr lang="en-US" sz="1400" dirty="0">
              <a:latin typeface="+mn-lt"/>
            </a:endParaRPr>
          </a:p>
          <a:p>
            <a:pPr eaLnBrk="1" hangingPunct="1"/>
            <a:r>
              <a:rPr lang="en-US" sz="3000" dirty="0">
                <a:latin typeface="+mn-lt"/>
              </a:rPr>
              <a:t>3 x 8 </a:t>
            </a:r>
            <a:r>
              <a:rPr lang="en-US" sz="3000" dirty="0" err="1">
                <a:latin typeface="+mn-lt"/>
              </a:rPr>
              <a:t>ft</a:t>
            </a:r>
            <a:r>
              <a:rPr lang="en-US" sz="3000" dirty="0">
                <a:latin typeface="+mn-lt"/>
              </a:rPr>
              <a:t> ‘picture-window’ between two sites with video and audio</a:t>
            </a:r>
          </a:p>
          <a:p>
            <a:pPr eaLnBrk="1" hangingPunct="1"/>
            <a:endParaRPr lang="en-US" sz="1400" dirty="0">
              <a:latin typeface="+mn-lt"/>
            </a:endParaRPr>
          </a:p>
          <a:p>
            <a:pPr eaLnBrk="1" hangingPunct="1"/>
            <a:r>
              <a:rPr lang="en-US" sz="3000" dirty="0">
                <a:latin typeface="+mn-lt"/>
              </a:rPr>
              <a:t>People did interact via the window but strange things happened (Kraut, 1990)</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965723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Diagram of </a:t>
            </a:r>
            <a:r>
              <a:rPr lang="en-GB" dirty="0" err="1">
                <a:latin typeface="+mj-lt"/>
              </a:rPr>
              <a:t>VideoWindow</a:t>
            </a:r>
            <a:r>
              <a:rPr lang="en-GB" dirty="0">
                <a:latin typeface="+mj-lt"/>
              </a:rPr>
              <a:t> in use</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pic>
        <p:nvPicPr>
          <p:cNvPr id="4" name="Picture 3"/>
          <p:cNvPicPr>
            <a:picLocks noChangeAspect="1"/>
          </p:cNvPicPr>
          <p:nvPr/>
        </p:nvPicPr>
        <p:blipFill>
          <a:blip r:embed="rId2"/>
          <a:stretch>
            <a:fillRect/>
          </a:stretch>
        </p:blipFill>
        <p:spPr>
          <a:xfrm>
            <a:off x="1223628" y="1609137"/>
            <a:ext cx="6696744" cy="4500645"/>
          </a:xfrm>
          <a:prstGeom prst="rect">
            <a:avLst/>
          </a:prstGeom>
        </p:spPr>
      </p:pic>
    </p:spTree>
    <p:extLst>
      <p:ext uri="{BB962C8B-B14F-4D97-AF65-F5344CB8AC3E}">
        <p14:creationId xmlns:p14="http://schemas.microsoft.com/office/powerpoint/2010/main" val="315666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idx="4294967295"/>
          </p:nvPr>
        </p:nvSpPr>
        <p:spPr>
          <a:xfrm>
            <a:off x="457200" y="274638"/>
            <a:ext cx="8229600" cy="1143000"/>
          </a:xfrm>
          <a:prstGeom prst="rect">
            <a:avLst/>
          </a:prstGeom>
        </p:spPr>
        <p:txBody>
          <a:bodyPr>
            <a:noAutofit/>
          </a:bodyPr>
          <a:lstStyle/>
          <a:p>
            <a:pPr eaLnBrk="1" hangingPunct="1"/>
            <a:r>
              <a:rPr lang="en-GB" sz="3800" dirty="0">
                <a:latin typeface="+mj-lt"/>
              </a:rPr>
              <a:t>Findings of how </a:t>
            </a:r>
            <a:r>
              <a:rPr lang="en-GB" sz="3800" dirty="0" err="1">
                <a:latin typeface="+mj-lt"/>
              </a:rPr>
              <a:t>VideoWindow</a:t>
            </a:r>
            <a:r>
              <a:rPr lang="en-GB" sz="3800" dirty="0">
                <a:latin typeface="+mj-lt"/>
              </a:rPr>
              <a:t> System was used</a:t>
            </a:r>
          </a:p>
        </p:txBody>
      </p:sp>
      <p:sp>
        <p:nvSpPr>
          <p:cNvPr id="31749" name="Rectangle 3"/>
          <p:cNvSpPr>
            <a:spLocks noGrp="1" noChangeArrowheads="1"/>
          </p:cNvSpPr>
          <p:nvPr>
            <p:ph type="body" idx="4294967295"/>
          </p:nvPr>
        </p:nvSpPr>
        <p:spPr>
          <a:xfrm>
            <a:off x="683568" y="2060848"/>
            <a:ext cx="7772400" cy="4176464"/>
          </a:xfrm>
        </p:spPr>
        <p:txBody>
          <a:bodyPr>
            <a:noAutofit/>
          </a:bodyPr>
          <a:lstStyle/>
          <a:p>
            <a:pPr eaLnBrk="1" hangingPunct="1"/>
            <a:r>
              <a:rPr lang="en-US" sz="2800" dirty="0">
                <a:latin typeface="+mj-lt"/>
              </a:rPr>
              <a:t>Talked constantly about the system</a:t>
            </a:r>
          </a:p>
          <a:p>
            <a:pPr eaLnBrk="1" hangingPunct="1"/>
            <a:endParaRPr lang="en-US" sz="600" dirty="0">
              <a:latin typeface="+mj-lt"/>
            </a:endParaRPr>
          </a:p>
          <a:p>
            <a:pPr eaLnBrk="1" hangingPunct="1"/>
            <a:r>
              <a:rPr lang="en-US" sz="2800" dirty="0">
                <a:latin typeface="+mj-lt"/>
              </a:rPr>
              <a:t>Spoke more to other people in the same room rather than in other room</a:t>
            </a:r>
          </a:p>
          <a:p>
            <a:pPr eaLnBrk="1" hangingPunct="1"/>
            <a:endParaRPr lang="en-US" sz="600" dirty="0">
              <a:latin typeface="+mj-lt"/>
            </a:endParaRPr>
          </a:p>
          <a:p>
            <a:pPr eaLnBrk="1" hangingPunct="1"/>
            <a:r>
              <a:rPr lang="en-US" sz="2800" dirty="0">
                <a:latin typeface="+mj-lt"/>
              </a:rPr>
              <a:t>When tried to get closer to someone in other place had opposite effect - went out of range of camera and microphone</a:t>
            </a:r>
          </a:p>
          <a:p>
            <a:pPr eaLnBrk="1" hangingPunct="1"/>
            <a:endParaRPr lang="en-US" sz="600" dirty="0">
              <a:latin typeface="+mj-lt"/>
            </a:endParaRPr>
          </a:p>
          <a:p>
            <a:pPr eaLnBrk="1" hangingPunct="1"/>
            <a:r>
              <a:rPr lang="en-US" sz="2800" dirty="0">
                <a:latin typeface="+mj-lt"/>
              </a:rPr>
              <a:t>No way of monitoring this</a:t>
            </a:r>
            <a:endParaRPr lang="en-GB" sz="2800" dirty="0">
              <a:latin typeface="+mj-lt"/>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03799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mj-lt"/>
              </a:rPr>
              <a:t>Videoconferencing and telepresence rooms</a:t>
            </a:r>
          </a:p>
        </p:txBody>
      </p:sp>
      <p:sp>
        <p:nvSpPr>
          <p:cNvPr id="2" name="Footer Placeholder 1"/>
          <p:cNvSpPr>
            <a:spLocks noGrp="1"/>
          </p:cNvSpPr>
          <p:nvPr>
            <p:ph type="ftr" sz="quarter" idx="11"/>
          </p:nvPr>
        </p:nvSpPr>
        <p:spPr/>
        <p:txBody>
          <a:bodyPr/>
          <a:lstStyle/>
          <a:p>
            <a:r>
              <a:rPr lang="en-GB"/>
              <a:t>www.id-book.com</a:t>
            </a:r>
          </a:p>
        </p:txBody>
      </p:sp>
      <p:sp>
        <p:nvSpPr>
          <p:cNvPr id="7" name="Content Placeholder 6"/>
          <p:cNvSpPr>
            <a:spLocks noGrp="1"/>
          </p:cNvSpPr>
          <p:nvPr>
            <p:ph idx="1"/>
          </p:nvPr>
        </p:nvSpPr>
        <p:spPr/>
        <p:txBody>
          <a:bodyPr>
            <a:normAutofit/>
          </a:bodyPr>
          <a:lstStyle/>
          <a:p>
            <a:r>
              <a:rPr lang="en-US" sz="2800" dirty="0">
                <a:latin typeface="+mj-lt"/>
              </a:rPr>
              <a:t>Many to choose from to connect multiple people (e.g. Zoom)</a:t>
            </a:r>
          </a:p>
          <a:p>
            <a:r>
              <a:rPr lang="en-US" sz="2800" dirty="0">
                <a:latin typeface="+mj-lt"/>
              </a:rPr>
              <a:t>Customized telepresence rooms for groups</a:t>
            </a:r>
          </a:p>
        </p:txBody>
      </p:sp>
      <p:pic>
        <p:nvPicPr>
          <p:cNvPr id="8" name="Content Placeholder 5"/>
          <p:cNvPicPr>
            <a:picLocks noChangeAspect="1"/>
          </p:cNvPicPr>
          <p:nvPr/>
        </p:nvPicPr>
        <p:blipFill>
          <a:blip r:embed="rId2"/>
          <a:stretch>
            <a:fillRect/>
          </a:stretch>
        </p:blipFill>
        <p:spPr>
          <a:xfrm>
            <a:off x="1071481" y="3221639"/>
            <a:ext cx="7001037" cy="3019617"/>
          </a:xfrm>
          <a:prstGeom prst="rect">
            <a:avLst/>
          </a:prstGeom>
        </p:spPr>
      </p:pic>
    </p:spTree>
    <p:extLst>
      <p:ext uri="{BB962C8B-B14F-4D97-AF65-F5344CB8AC3E}">
        <p14:creationId xmlns:p14="http://schemas.microsoft.com/office/powerpoint/2010/main" val="2050890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Telepresence robots</a:t>
            </a:r>
          </a:p>
        </p:txBody>
      </p:sp>
      <p:sp>
        <p:nvSpPr>
          <p:cNvPr id="3" name="Content Placeholder 2"/>
          <p:cNvSpPr>
            <a:spLocks noGrp="1"/>
          </p:cNvSpPr>
          <p:nvPr>
            <p:ph sz="half" idx="1"/>
          </p:nvPr>
        </p:nvSpPr>
        <p:spPr/>
        <p:txBody>
          <a:bodyPr>
            <a:normAutofit fontScale="92500" lnSpcReduction="10000"/>
          </a:bodyPr>
          <a:lstStyle/>
          <a:p>
            <a:r>
              <a:rPr lang="en-US" dirty="0">
                <a:latin typeface="+mn-lt"/>
              </a:rPr>
              <a:t>Enable people to attend events who could not such by controlling their robot remotely</a:t>
            </a:r>
          </a:p>
          <a:p>
            <a:pPr lvl="1"/>
            <a:r>
              <a:rPr lang="en-US" dirty="0">
                <a:solidFill>
                  <a:schemeClr val="tx1"/>
                </a:solidFill>
                <a:latin typeface="+mn-lt"/>
              </a:rPr>
              <a:t>in places such as schools, conferences, museums</a:t>
            </a:r>
          </a:p>
          <a:p>
            <a:pPr lvl="1"/>
            <a:r>
              <a:rPr lang="en-US" dirty="0">
                <a:solidFill>
                  <a:schemeClr val="tx1"/>
                </a:solidFill>
                <a:latin typeface="+mn-lt"/>
              </a:rPr>
              <a:t>Early example: Beam+</a:t>
            </a:r>
          </a:p>
          <a:p>
            <a:pPr lvl="1"/>
            <a:r>
              <a:rPr lang="en-US" dirty="0">
                <a:solidFill>
                  <a:schemeClr val="tx1"/>
                </a:solidFill>
                <a:latin typeface="+mn-lt"/>
              </a:rPr>
              <a:t>Often dressed up to appear like the person to others at the event</a:t>
            </a:r>
          </a:p>
          <a:p>
            <a:pPr lvl="1"/>
            <a:r>
              <a:rPr lang="en-US" dirty="0">
                <a:solidFill>
                  <a:schemeClr val="tx1"/>
                </a:solidFill>
                <a:latin typeface="+mn-lt"/>
              </a:rPr>
              <a:t>Positive experience of being there</a:t>
            </a:r>
          </a:p>
          <a:p>
            <a:pPr lvl="1"/>
            <a:endParaRPr lang="en-US" dirty="0"/>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endParaRPr lang="en-US" dirty="0">
              <a:solidFill>
                <a:schemeClr val="tx1"/>
              </a:solidFill>
            </a:endParaRPr>
          </a:p>
        </p:txBody>
      </p:sp>
      <p:pic>
        <p:nvPicPr>
          <p:cNvPr id="7" name="Picture 6"/>
          <p:cNvPicPr>
            <a:picLocks noChangeAspect="1"/>
          </p:cNvPicPr>
          <p:nvPr/>
        </p:nvPicPr>
        <p:blipFill>
          <a:blip r:embed="rId2"/>
          <a:stretch>
            <a:fillRect/>
          </a:stretch>
        </p:blipFill>
        <p:spPr>
          <a:xfrm>
            <a:off x="5181600" y="1632050"/>
            <a:ext cx="3062808" cy="4083744"/>
          </a:xfrm>
          <a:prstGeom prst="rect">
            <a:avLst/>
          </a:prstGeom>
        </p:spPr>
      </p:pic>
      <p:sp>
        <p:nvSpPr>
          <p:cNvPr id="8" name="TextBox 7"/>
          <p:cNvSpPr txBox="1"/>
          <p:nvPr/>
        </p:nvSpPr>
        <p:spPr>
          <a:xfrm>
            <a:off x="5183656" y="5747644"/>
            <a:ext cx="2993255" cy="646331"/>
          </a:xfrm>
          <a:prstGeom prst="rect">
            <a:avLst/>
          </a:prstGeom>
          <a:noFill/>
        </p:spPr>
        <p:txBody>
          <a:bodyPr wrap="none" rtlCol="0">
            <a:spAutoFit/>
          </a:bodyPr>
          <a:lstStyle/>
          <a:p>
            <a:r>
              <a:rPr lang="en-US" dirty="0"/>
              <a:t>Susan </a:t>
            </a:r>
            <a:r>
              <a:rPr lang="en-US" dirty="0" err="1"/>
              <a:t>Lechelt</a:t>
            </a:r>
            <a:r>
              <a:rPr lang="en-US" dirty="0"/>
              <a:t> at ACM CHI </a:t>
            </a:r>
          </a:p>
          <a:p>
            <a:endParaRPr lang="en-US" dirty="0"/>
          </a:p>
        </p:txBody>
      </p:sp>
    </p:spTree>
    <p:extLst>
      <p:ext uri="{BB962C8B-B14F-4D97-AF65-F5344CB8AC3E}">
        <p14:creationId xmlns:p14="http://schemas.microsoft.com/office/powerpoint/2010/main" val="733494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itle 1"/>
          <p:cNvSpPr>
            <a:spLocks noGrp="1"/>
          </p:cNvSpPr>
          <p:nvPr>
            <p:ph type="title" idx="4294967295"/>
          </p:nvPr>
        </p:nvSpPr>
        <p:spPr>
          <a:xfrm>
            <a:off x="457200" y="274638"/>
            <a:ext cx="8229600" cy="1143000"/>
          </a:xfrm>
          <a:prstGeom prst="rect">
            <a:avLst/>
          </a:prstGeom>
        </p:spPr>
        <p:txBody>
          <a:bodyPr>
            <a:normAutofit fontScale="90000"/>
          </a:bodyPr>
          <a:lstStyle/>
          <a:p>
            <a:pPr eaLnBrk="1" hangingPunct="1"/>
            <a:r>
              <a:rPr lang="en-GB" dirty="0">
                <a:latin typeface="+mj-lt"/>
              </a:rPr>
              <a:t>Telepresence and social presence</a:t>
            </a:r>
          </a:p>
        </p:txBody>
      </p:sp>
      <p:sp>
        <p:nvSpPr>
          <p:cNvPr id="39941" name="Content Placeholder 2"/>
          <p:cNvSpPr>
            <a:spLocks noGrp="1"/>
          </p:cNvSpPr>
          <p:nvPr>
            <p:ph idx="4294967295"/>
          </p:nvPr>
        </p:nvSpPr>
        <p:spPr/>
        <p:txBody>
          <a:bodyPr>
            <a:normAutofit/>
          </a:bodyPr>
          <a:lstStyle/>
          <a:p>
            <a:pPr eaLnBrk="1" hangingPunct="1"/>
            <a:r>
              <a:rPr lang="en-GB" i="1" dirty="0">
                <a:latin typeface="+mn-lt"/>
              </a:rPr>
              <a:t>Telepresence </a:t>
            </a:r>
            <a:r>
              <a:rPr lang="en-GB" dirty="0">
                <a:latin typeface="+mn-lt"/>
              </a:rPr>
              <a:t>refers to one party being present with another party, who is present in a physical space, such as a meeting room</a:t>
            </a:r>
            <a:endParaRPr lang="en-GB" i="1" dirty="0">
              <a:latin typeface="+mn-lt"/>
            </a:endParaRPr>
          </a:p>
          <a:p>
            <a:pPr eaLnBrk="1" hangingPunct="1"/>
            <a:r>
              <a:rPr lang="en-GB" i="1" dirty="0">
                <a:latin typeface="+mn-lt"/>
              </a:rPr>
              <a:t>Social presence </a:t>
            </a:r>
            <a:r>
              <a:rPr lang="en-GB" dirty="0">
                <a:latin typeface="+mn-lt"/>
              </a:rPr>
              <a:t>refers to the feeling of being there with a real person when in virtual reality</a:t>
            </a:r>
          </a:p>
          <a:p>
            <a:pPr eaLnBrk="1" hangingPunct="1"/>
            <a:endParaRPr lang="en-GB" sz="800" dirty="0">
              <a:solidFill>
                <a:schemeClr val="accent1"/>
              </a:solidFill>
              <a:latin typeface="Liberation Sans"/>
              <a:ea typeface="ＭＳ Ｐゴシック" charset="0"/>
            </a:endParaRP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30753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Overview</a:t>
            </a:r>
          </a:p>
        </p:txBody>
      </p:sp>
      <p:sp>
        <p:nvSpPr>
          <p:cNvPr id="15365" name="Rectangle 3"/>
          <p:cNvSpPr>
            <a:spLocks noGrp="1" noChangeArrowheads="1"/>
          </p:cNvSpPr>
          <p:nvPr>
            <p:ph type="body" idx="4294967295"/>
          </p:nvPr>
        </p:nvSpPr>
        <p:spPr/>
        <p:txBody>
          <a:bodyPr>
            <a:normAutofit fontScale="92500" lnSpcReduction="20000"/>
          </a:bodyPr>
          <a:lstStyle/>
          <a:p>
            <a:pPr eaLnBrk="1" hangingPunct="1">
              <a:lnSpc>
                <a:spcPct val="90000"/>
              </a:lnSpc>
            </a:pPr>
            <a:r>
              <a:rPr lang="en-GB" dirty="0">
                <a:latin typeface="+mn-lt"/>
              </a:rPr>
              <a:t>What is meant by social interaction</a:t>
            </a:r>
          </a:p>
          <a:p>
            <a:pPr eaLnBrk="1" hangingPunct="1">
              <a:lnSpc>
                <a:spcPct val="90000"/>
              </a:lnSpc>
            </a:pPr>
            <a:endParaRPr lang="en-GB" sz="1000" dirty="0">
              <a:latin typeface="+mn-lt"/>
            </a:endParaRPr>
          </a:p>
          <a:p>
            <a:pPr eaLnBrk="1" hangingPunct="1">
              <a:lnSpc>
                <a:spcPct val="90000"/>
              </a:lnSpc>
            </a:pPr>
            <a:r>
              <a:rPr lang="en-GB" dirty="0">
                <a:latin typeface="+mn-lt"/>
              </a:rPr>
              <a:t>The social mechanisms used in conversations</a:t>
            </a:r>
          </a:p>
          <a:p>
            <a:pPr eaLnBrk="1" hangingPunct="1">
              <a:lnSpc>
                <a:spcPct val="90000"/>
              </a:lnSpc>
            </a:pPr>
            <a:endParaRPr lang="en-GB" sz="1000" dirty="0">
              <a:latin typeface="+mn-lt"/>
            </a:endParaRPr>
          </a:p>
          <a:p>
            <a:pPr eaLnBrk="1" hangingPunct="1">
              <a:lnSpc>
                <a:spcPct val="90000"/>
              </a:lnSpc>
            </a:pPr>
            <a:r>
              <a:rPr lang="en-GB" dirty="0">
                <a:latin typeface="+mn-lt"/>
              </a:rPr>
              <a:t>What is meant by social presence</a:t>
            </a:r>
          </a:p>
          <a:p>
            <a:pPr eaLnBrk="1" hangingPunct="1">
              <a:lnSpc>
                <a:spcPct val="90000"/>
              </a:lnSpc>
            </a:pPr>
            <a:endParaRPr lang="en-GB" sz="1000" dirty="0">
              <a:latin typeface="+mn-lt"/>
            </a:endParaRPr>
          </a:p>
          <a:p>
            <a:pPr eaLnBrk="1" hangingPunct="1">
              <a:lnSpc>
                <a:spcPct val="90000"/>
              </a:lnSpc>
            </a:pPr>
            <a:r>
              <a:rPr lang="en-GB" dirty="0">
                <a:latin typeface="+mn-lt"/>
              </a:rPr>
              <a:t>Overview of technologies for supporting social interaction</a:t>
            </a:r>
          </a:p>
          <a:p>
            <a:pPr eaLnBrk="1" hangingPunct="1">
              <a:lnSpc>
                <a:spcPct val="90000"/>
              </a:lnSpc>
            </a:pPr>
            <a:endParaRPr lang="en-GB" sz="1000" dirty="0">
              <a:latin typeface="+mn-lt"/>
            </a:endParaRPr>
          </a:p>
          <a:p>
            <a:pPr eaLnBrk="1" hangingPunct="1">
              <a:lnSpc>
                <a:spcPct val="90000"/>
              </a:lnSpc>
            </a:pPr>
            <a:r>
              <a:rPr lang="en-GB" dirty="0">
                <a:latin typeface="+mn-lt"/>
              </a:rPr>
              <a:t>How has social media changed how we keep in touch</a:t>
            </a:r>
          </a:p>
          <a:p>
            <a:pPr eaLnBrk="1" hangingPunct="1">
              <a:lnSpc>
                <a:spcPct val="90000"/>
              </a:lnSpc>
            </a:pPr>
            <a:endParaRPr lang="en-GB" sz="1000" dirty="0">
              <a:latin typeface="+mn-lt"/>
            </a:endParaRPr>
          </a:p>
          <a:p>
            <a:pPr eaLnBrk="1" hangingPunct="1">
              <a:lnSpc>
                <a:spcPct val="90000"/>
              </a:lnSpc>
            </a:pPr>
            <a:r>
              <a:rPr lang="en-GB" dirty="0">
                <a:latin typeface="+mn-lt"/>
              </a:rPr>
              <a:t>New social phenomenon arising from being able to connect online</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948071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mj-lt"/>
              </a:rPr>
              <a:t>Facebook’s vision of socializing in a 3D world using VR</a:t>
            </a:r>
          </a:p>
        </p:txBody>
      </p:sp>
      <p:sp>
        <p:nvSpPr>
          <p:cNvPr id="5" name="Content Placeholder 4"/>
          <p:cNvSpPr>
            <a:spLocks noGrp="1"/>
          </p:cNvSpPr>
          <p:nvPr>
            <p:ph idx="1"/>
          </p:nvPr>
        </p:nvSpPr>
        <p:spPr/>
        <p:txBody>
          <a:bodyPr>
            <a:normAutofit fontScale="850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2600" dirty="0">
              <a:latin typeface="+mn-lt"/>
            </a:endParaRPr>
          </a:p>
          <a:p>
            <a:r>
              <a:rPr lang="en-US" sz="2600" dirty="0">
                <a:latin typeface="+mn-lt"/>
              </a:rPr>
              <a:t>Two avatars talking at a virtual table </a:t>
            </a:r>
          </a:p>
          <a:p>
            <a:r>
              <a:rPr lang="en-US" sz="2600" dirty="0">
                <a:latin typeface="+mn-lt"/>
              </a:rPr>
              <a:t>Users experience each other through donning VR headsets</a:t>
            </a:r>
          </a:p>
        </p:txBody>
      </p:sp>
      <p:sp>
        <p:nvSpPr>
          <p:cNvPr id="2" name="Footer Placeholder 1"/>
          <p:cNvSpPr>
            <a:spLocks noGrp="1"/>
          </p:cNvSpPr>
          <p:nvPr>
            <p:ph type="ftr" sz="quarter" idx="11"/>
          </p:nvPr>
        </p:nvSpPr>
        <p:spPr/>
        <p:txBody>
          <a:bodyPr/>
          <a:lstStyle/>
          <a:p>
            <a:r>
              <a:rPr lang="en-GB"/>
              <a:t>www.id-book.com</a:t>
            </a:r>
          </a:p>
        </p:txBody>
      </p:sp>
      <p:sp>
        <p:nvSpPr>
          <p:cNvPr id="3" name="Slide Number Placeholder 2"/>
          <p:cNvSpPr>
            <a:spLocks noGrp="1"/>
          </p:cNvSpPr>
          <p:nvPr>
            <p:ph type="sldNum" sz="quarter" idx="12"/>
          </p:nvPr>
        </p:nvSpPr>
        <p:spPr/>
        <p:txBody>
          <a:bodyPr/>
          <a:lstStyle/>
          <a:p>
            <a:endParaRPr lang="en-GB" dirty="0"/>
          </a:p>
        </p:txBody>
      </p:sp>
      <p:pic>
        <p:nvPicPr>
          <p:cNvPr id="6" name="Picture 5"/>
          <p:cNvPicPr>
            <a:picLocks noChangeAspect="1"/>
          </p:cNvPicPr>
          <p:nvPr/>
        </p:nvPicPr>
        <p:blipFill>
          <a:blip r:embed="rId2"/>
          <a:stretch>
            <a:fillRect/>
          </a:stretch>
        </p:blipFill>
        <p:spPr>
          <a:xfrm>
            <a:off x="2068860" y="1647825"/>
            <a:ext cx="5006280" cy="3337520"/>
          </a:xfrm>
          <a:prstGeom prst="rect">
            <a:avLst/>
          </a:prstGeom>
        </p:spPr>
      </p:pic>
    </p:spTree>
    <p:extLst>
      <p:ext uri="{BB962C8B-B14F-4D97-AF65-F5344CB8AC3E}">
        <p14:creationId xmlns:p14="http://schemas.microsoft.com/office/powerpoint/2010/main" val="1044898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itle 1"/>
          <p:cNvSpPr>
            <a:spLocks noGrp="1"/>
          </p:cNvSpPr>
          <p:nvPr>
            <p:ph type="title" idx="4294967295"/>
          </p:nvPr>
        </p:nvSpPr>
        <p:spPr>
          <a:xfrm>
            <a:off x="457200" y="274638"/>
            <a:ext cx="8229600" cy="1143000"/>
          </a:xfrm>
          <a:prstGeom prst="rect">
            <a:avLst/>
          </a:prstGeom>
        </p:spPr>
        <p:txBody>
          <a:bodyPr>
            <a:normAutofit fontScale="90000"/>
          </a:bodyPr>
          <a:lstStyle/>
          <a:p>
            <a:pPr eaLnBrk="1" hangingPunct="1"/>
            <a:r>
              <a:rPr lang="en-GB" dirty="0">
                <a:latin typeface="+mj-lt"/>
              </a:rPr>
              <a:t>How much realism and immersion are necessary..?</a:t>
            </a:r>
          </a:p>
        </p:txBody>
      </p:sp>
      <p:sp>
        <p:nvSpPr>
          <p:cNvPr id="47109" name="Content Placeholder 2"/>
          <p:cNvSpPr>
            <a:spLocks noGrp="1"/>
          </p:cNvSpPr>
          <p:nvPr>
            <p:ph idx="4294967295"/>
          </p:nvPr>
        </p:nvSpPr>
        <p:spPr/>
        <p:txBody>
          <a:bodyPr>
            <a:normAutofit/>
          </a:bodyPr>
          <a:lstStyle/>
          <a:p>
            <a:pPr eaLnBrk="1" hangingPunct="1"/>
            <a:r>
              <a:rPr lang="mr-IN" dirty="0">
                <a:latin typeface="+mn-lt"/>
              </a:rPr>
              <a:t>…</a:t>
            </a:r>
            <a:r>
              <a:rPr lang="en-GB" dirty="0">
                <a:latin typeface="+mn-lt"/>
              </a:rPr>
              <a:t>in telepresence to make it compelling? </a:t>
            </a:r>
          </a:p>
          <a:p>
            <a:pPr eaLnBrk="1" hangingPunct="1"/>
            <a:endParaRPr lang="en-GB" sz="1200" dirty="0">
              <a:latin typeface="+mn-lt"/>
            </a:endParaRPr>
          </a:p>
          <a:p>
            <a:pPr eaLnBrk="1" hangingPunct="1"/>
            <a:r>
              <a:rPr lang="en-GB" i="1" dirty="0">
                <a:latin typeface="+mn-lt"/>
              </a:rPr>
              <a:t>Telepresence rooms</a:t>
            </a:r>
            <a:r>
              <a:rPr lang="en-GB" dirty="0">
                <a:latin typeface="+mn-lt"/>
              </a:rPr>
              <a:t> try to make remote people appear to be life-like </a:t>
            </a:r>
          </a:p>
          <a:p>
            <a:pPr lvl="1"/>
            <a:r>
              <a:rPr lang="en-GB" dirty="0">
                <a:solidFill>
                  <a:schemeClr val="tx1"/>
                </a:solidFill>
                <a:latin typeface="+mn-lt"/>
              </a:rPr>
              <a:t>use multiple high </a:t>
            </a:r>
            <a:r>
              <a:rPr lang="en-GB" dirty="0" err="1">
                <a:solidFill>
                  <a:schemeClr val="tx1"/>
                </a:solidFill>
                <a:latin typeface="+mn-lt"/>
              </a:rPr>
              <a:t>def</a:t>
            </a:r>
            <a:r>
              <a:rPr lang="en-GB" dirty="0">
                <a:solidFill>
                  <a:schemeClr val="tx1"/>
                </a:solidFill>
                <a:latin typeface="+mn-lt"/>
              </a:rPr>
              <a:t> cameras with eye-tracking features and directional microphones</a:t>
            </a:r>
          </a:p>
          <a:p>
            <a:pPr eaLnBrk="1" hangingPunct="1"/>
            <a:endParaRPr lang="en-GB" sz="1300" dirty="0">
              <a:latin typeface="+mn-lt"/>
            </a:endParaRPr>
          </a:p>
          <a:p>
            <a:pPr eaLnBrk="1" hangingPunct="1"/>
            <a:r>
              <a:rPr lang="en-GB" dirty="0">
                <a:latin typeface="+mn-lt"/>
              </a:rPr>
              <a:t>Does FaceTime have as much presence as more high </a:t>
            </a:r>
            <a:r>
              <a:rPr lang="en-GB" dirty="0" err="1">
                <a:latin typeface="+mn-lt"/>
              </a:rPr>
              <a:t>def</a:t>
            </a:r>
            <a:r>
              <a:rPr lang="en-GB" dirty="0">
                <a:latin typeface="+mn-lt"/>
              </a:rPr>
              <a:t> settings?</a:t>
            </a:r>
          </a:p>
          <a:p>
            <a:pPr lvl="1" eaLnBrk="1" hangingPunct="1"/>
            <a:endParaRPr lang="en-GB"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66263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itle 1"/>
          <p:cNvSpPr>
            <a:spLocks noGrp="1"/>
          </p:cNvSpPr>
          <p:nvPr>
            <p:ph type="title"/>
          </p:nvPr>
        </p:nvSpPr>
        <p:spPr>
          <a:prstGeom prst="rect">
            <a:avLst/>
          </a:prstGeom>
        </p:spPr>
        <p:txBody>
          <a:bodyPr/>
          <a:lstStyle/>
          <a:p>
            <a:pPr eaLnBrk="1" hangingPunct="1"/>
            <a:r>
              <a:rPr lang="en-GB" dirty="0">
                <a:latin typeface="+mj-lt"/>
              </a:rPr>
              <a:t>What is co-presence?</a:t>
            </a:r>
          </a:p>
        </p:txBody>
      </p:sp>
      <p:sp>
        <p:nvSpPr>
          <p:cNvPr id="50181" name="Content Placeholder 2"/>
          <p:cNvSpPr>
            <a:spLocks noGrp="1"/>
          </p:cNvSpPr>
          <p:nvPr>
            <p:ph sz="half" idx="1"/>
          </p:nvPr>
        </p:nvSpPr>
        <p:spPr/>
        <p:txBody>
          <a:bodyPr>
            <a:normAutofit fontScale="92500"/>
          </a:bodyPr>
          <a:lstStyle/>
          <a:p>
            <a:pPr eaLnBrk="1" hangingPunct="1"/>
            <a:r>
              <a:rPr lang="en-GB" sz="2800" dirty="0">
                <a:latin typeface="+mn-lt"/>
              </a:rPr>
              <a:t>Co-located groups who want to collaborate </a:t>
            </a:r>
          </a:p>
          <a:p>
            <a:r>
              <a:rPr lang="en-GB" sz="2800" dirty="0">
                <a:latin typeface="+mn-lt"/>
              </a:rPr>
              <a:t>Many technologies have been designed to </a:t>
            </a:r>
          </a:p>
          <a:p>
            <a:pPr lvl="1"/>
            <a:r>
              <a:rPr lang="en-GB" sz="2400" dirty="0">
                <a:solidFill>
                  <a:schemeClr val="tx1"/>
                </a:solidFill>
                <a:latin typeface="+mn-lt"/>
              </a:rPr>
              <a:t>enable groups to work, learn and socialise more effectively together</a:t>
            </a:r>
          </a:p>
          <a:p>
            <a:pPr lvl="1" eaLnBrk="1" hangingPunct="1"/>
            <a:r>
              <a:rPr lang="en-GB" sz="2400" dirty="0">
                <a:solidFill>
                  <a:schemeClr val="tx1"/>
                </a:solidFill>
                <a:latin typeface="+mn-lt"/>
              </a:rPr>
              <a:t>e.g. </a:t>
            </a:r>
            <a:r>
              <a:rPr lang="en-GB" sz="2400" dirty="0" err="1">
                <a:solidFill>
                  <a:schemeClr val="tx1"/>
                </a:solidFill>
                <a:latin typeface="+mn-lt"/>
              </a:rPr>
              <a:t>tabletops</a:t>
            </a:r>
            <a:r>
              <a:rPr lang="en-GB" sz="2400" dirty="0">
                <a:solidFill>
                  <a:schemeClr val="tx1"/>
                </a:solidFill>
                <a:latin typeface="+mn-lt"/>
              </a:rPr>
              <a:t>, whiteboards, public displays</a:t>
            </a:r>
          </a:p>
          <a:p>
            <a:pPr eaLnBrk="1" hangingPunct="1"/>
            <a:endParaRPr lang="en-GB" sz="2400" dirty="0">
              <a:latin typeface="Liberation Sans"/>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pic>
        <p:nvPicPr>
          <p:cNvPr id="4" name="Picture 3"/>
          <p:cNvPicPr>
            <a:picLocks noChangeAspect="1"/>
          </p:cNvPicPr>
          <p:nvPr/>
        </p:nvPicPr>
        <p:blipFill>
          <a:blip r:embed="rId2"/>
          <a:stretch>
            <a:fillRect/>
          </a:stretch>
        </p:blipFill>
        <p:spPr>
          <a:xfrm>
            <a:off x="4753784" y="2276872"/>
            <a:ext cx="3827431" cy="2840197"/>
          </a:xfrm>
          <a:prstGeom prst="rect">
            <a:avLst/>
          </a:prstGeom>
        </p:spPr>
      </p:pic>
    </p:spTree>
    <p:extLst>
      <p:ext uri="{BB962C8B-B14F-4D97-AF65-F5344CB8AC3E}">
        <p14:creationId xmlns:p14="http://schemas.microsoft.com/office/powerpoint/2010/main" val="1026223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Coordination mechanisms</a:t>
            </a:r>
          </a:p>
        </p:txBody>
      </p:sp>
      <p:sp>
        <p:nvSpPr>
          <p:cNvPr id="49157" name="Rectangle 3"/>
          <p:cNvSpPr>
            <a:spLocks noGrp="1" noChangeArrowheads="1"/>
          </p:cNvSpPr>
          <p:nvPr>
            <p:ph type="body" idx="4294967295"/>
          </p:nvPr>
        </p:nvSpPr>
        <p:spPr/>
        <p:txBody>
          <a:bodyPr/>
          <a:lstStyle/>
          <a:p>
            <a:pPr eaLnBrk="1" hangingPunct="1"/>
            <a:r>
              <a:rPr lang="en-GB" sz="2800" dirty="0">
                <a:latin typeface="+mj-lt"/>
              </a:rPr>
              <a:t>When a group of people act or interact together they need to coordinate themselves</a:t>
            </a:r>
          </a:p>
          <a:p>
            <a:pPr marL="0" indent="0" eaLnBrk="1" hangingPunct="1">
              <a:buNone/>
            </a:pPr>
            <a:endParaRPr lang="en-GB" sz="1200" dirty="0">
              <a:latin typeface="+mj-lt"/>
            </a:endParaRPr>
          </a:p>
          <a:p>
            <a:pPr lvl="1" eaLnBrk="1" hangingPunct="1"/>
            <a:r>
              <a:rPr lang="en-GB" sz="2400" dirty="0">
                <a:solidFill>
                  <a:schemeClr val="tx1"/>
                </a:solidFill>
                <a:latin typeface="+mj-lt"/>
                <a:ea typeface="ＭＳ Ｐゴシック" charset="0"/>
              </a:rPr>
              <a:t>e.g., playing football, navigating a ship</a:t>
            </a:r>
          </a:p>
          <a:p>
            <a:pPr lvl="1" eaLnBrk="1" hangingPunct="1"/>
            <a:endParaRPr lang="en-GB" sz="600" dirty="0">
              <a:solidFill>
                <a:schemeClr val="tx1"/>
              </a:solidFill>
              <a:latin typeface="+mj-lt"/>
              <a:ea typeface="ＭＳ Ｐゴシック" charset="0"/>
            </a:endParaRPr>
          </a:p>
          <a:p>
            <a:pPr eaLnBrk="1" hangingPunct="1"/>
            <a:r>
              <a:rPr lang="en-GB" sz="2800" dirty="0">
                <a:latin typeface="+mj-lt"/>
              </a:rPr>
              <a:t>To do so they use:</a:t>
            </a:r>
          </a:p>
          <a:p>
            <a:pPr eaLnBrk="1" hangingPunct="1"/>
            <a:endParaRPr lang="en-GB" sz="1200" dirty="0">
              <a:latin typeface="+mj-lt"/>
            </a:endParaRPr>
          </a:p>
          <a:p>
            <a:pPr lvl="1" eaLnBrk="1" hangingPunct="1"/>
            <a:r>
              <a:rPr lang="en-GB" sz="2400" dirty="0">
                <a:solidFill>
                  <a:schemeClr val="tx1"/>
                </a:solidFill>
                <a:latin typeface="+mj-lt"/>
                <a:ea typeface="ＭＳ Ｐゴシック" charset="0"/>
              </a:rPr>
              <a:t>verbal and non-verbal communication</a:t>
            </a:r>
          </a:p>
          <a:p>
            <a:pPr lvl="1" eaLnBrk="1" hangingPunct="1"/>
            <a:endParaRPr lang="en-GB" sz="600" dirty="0">
              <a:solidFill>
                <a:schemeClr val="tx1"/>
              </a:solidFill>
              <a:latin typeface="+mj-lt"/>
              <a:ea typeface="ＭＳ Ｐゴシック" charset="0"/>
            </a:endParaRPr>
          </a:p>
          <a:p>
            <a:pPr lvl="1" eaLnBrk="1" hangingPunct="1"/>
            <a:r>
              <a:rPr lang="en-GB" sz="2400" dirty="0">
                <a:solidFill>
                  <a:schemeClr val="tx1"/>
                </a:solidFill>
                <a:latin typeface="+mj-lt"/>
                <a:ea typeface="ＭＳ Ｐゴシック" charset="0"/>
              </a:rPr>
              <a:t>schedules, rules, and conventions</a:t>
            </a:r>
          </a:p>
          <a:p>
            <a:pPr lvl="1" eaLnBrk="1" hangingPunct="1"/>
            <a:endParaRPr lang="en-GB" sz="600" dirty="0">
              <a:solidFill>
                <a:schemeClr val="tx1"/>
              </a:solidFill>
              <a:latin typeface="+mj-lt"/>
              <a:ea typeface="ＭＳ Ｐゴシック" charset="0"/>
            </a:endParaRPr>
          </a:p>
          <a:p>
            <a:pPr lvl="1" eaLnBrk="1" hangingPunct="1"/>
            <a:r>
              <a:rPr lang="en-GB" sz="2400" dirty="0">
                <a:solidFill>
                  <a:schemeClr val="tx1"/>
                </a:solidFill>
                <a:latin typeface="+mj-lt"/>
                <a:ea typeface="ＭＳ Ｐゴシック" charset="0"/>
              </a:rPr>
              <a:t>shared external representations</a:t>
            </a:r>
          </a:p>
          <a:p>
            <a:pPr lvl="1" eaLnBrk="1" hangingPunct="1"/>
            <a:endParaRPr lang="en-GB" sz="2400" dirty="0">
              <a:solidFill>
                <a:schemeClr val="accent1"/>
              </a:solidFill>
              <a:latin typeface="Liberation Sans"/>
              <a:ea typeface="ＭＳ Ｐゴシック" charset="0"/>
            </a:endParaRPr>
          </a:p>
          <a:p>
            <a:pPr lvl="1" eaLnBrk="1" hangingPunct="1"/>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921019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idx="4294967295"/>
          </p:nvPr>
        </p:nvSpPr>
        <p:spPr>
          <a:xfrm>
            <a:off x="457200" y="274638"/>
            <a:ext cx="8229600" cy="1143000"/>
          </a:xfrm>
          <a:prstGeom prst="rect">
            <a:avLst/>
          </a:prstGeom>
        </p:spPr>
        <p:txBody>
          <a:bodyPr>
            <a:normAutofit/>
          </a:bodyPr>
          <a:lstStyle/>
          <a:p>
            <a:pPr eaLnBrk="1" hangingPunct="1"/>
            <a:r>
              <a:rPr lang="en-GB" dirty="0">
                <a:latin typeface="+mj-lt"/>
              </a:rPr>
              <a:t>F2F coordinating mechanisms</a:t>
            </a:r>
          </a:p>
        </p:txBody>
      </p:sp>
      <p:sp>
        <p:nvSpPr>
          <p:cNvPr id="51205" name="Rectangle 3"/>
          <p:cNvSpPr>
            <a:spLocks noGrp="1" noChangeArrowheads="1"/>
          </p:cNvSpPr>
          <p:nvPr>
            <p:ph type="body" idx="4294967295"/>
          </p:nvPr>
        </p:nvSpPr>
        <p:spPr/>
        <p:txBody>
          <a:bodyPr>
            <a:normAutofit/>
          </a:bodyPr>
          <a:lstStyle/>
          <a:p>
            <a:pPr eaLnBrk="1" hangingPunct="1"/>
            <a:r>
              <a:rPr lang="en-GB" sz="2800" dirty="0">
                <a:latin typeface="+mj-lt"/>
              </a:rPr>
              <a:t>Talk is central</a:t>
            </a:r>
          </a:p>
          <a:p>
            <a:pPr eaLnBrk="1" hangingPunct="1"/>
            <a:endParaRPr lang="en-GB" sz="1200" dirty="0">
              <a:latin typeface="+mj-lt"/>
            </a:endParaRPr>
          </a:p>
          <a:p>
            <a:pPr eaLnBrk="1" hangingPunct="1"/>
            <a:r>
              <a:rPr lang="en-GB" sz="2800" dirty="0">
                <a:latin typeface="+mj-lt"/>
              </a:rPr>
              <a:t>Non-verbal also used to emphasize and as a substitute</a:t>
            </a:r>
          </a:p>
          <a:p>
            <a:pPr eaLnBrk="1" hangingPunct="1"/>
            <a:endParaRPr lang="en-GB" sz="1000" dirty="0">
              <a:latin typeface="+mj-lt"/>
            </a:endParaRPr>
          </a:p>
          <a:p>
            <a:pPr lvl="1" eaLnBrk="1" hangingPunct="1"/>
            <a:r>
              <a:rPr lang="en-GB" sz="2400" dirty="0">
                <a:solidFill>
                  <a:schemeClr val="tx1"/>
                </a:solidFill>
                <a:latin typeface="+mj-lt"/>
                <a:ea typeface="ＭＳ Ｐゴシック" charset="0"/>
              </a:rPr>
              <a:t>e.g. nods, shakes, winks, glances, gestures and hand-raising</a:t>
            </a:r>
          </a:p>
          <a:p>
            <a:pPr lvl="1" eaLnBrk="1" hangingPunct="1"/>
            <a:endParaRPr lang="en-GB" sz="1200" dirty="0">
              <a:solidFill>
                <a:schemeClr val="tx1"/>
              </a:solidFill>
              <a:latin typeface="+mj-lt"/>
              <a:ea typeface="ＭＳ Ｐゴシック" charset="0"/>
            </a:endParaRPr>
          </a:p>
          <a:p>
            <a:pPr eaLnBrk="1" hangingPunct="1"/>
            <a:r>
              <a:rPr lang="en-GB" sz="2800" dirty="0">
                <a:latin typeface="+mj-lt"/>
              </a:rPr>
              <a:t>Formal meetings</a:t>
            </a:r>
          </a:p>
          <a:p>
            <a:pPr eaLnBrk="1" hangingPunct="1"/>
            <a:endParaRPr lang="en-GB" sz="800" dirty="0">
              <a:latin typeface="+mj-lt"/>
            </a:endParaRPr>
          </a:p>
          <a:p>
            <a:pPr lvl="1" eaLnBrk="1" hangingPunct="1"/>
            <a:r>
              <a:rPr lang="en-GB" sz="2400" dirty="0">
                <a:solidFill>
                  <a:schemeClr val="tx1"/>
                </a:solidFill>
                <a:latin typeface="+mj-lt"/>
                <a:ea typeface="ＭＳ Ｐゴシック" charset="0"/>
              </a:rPr>
              <a:t>explicit structures such as agendas, memos, and minutes are employed to coordinate the activity</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86338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Awareness mechanisms</a:t>
            </a:r>
          </a:p>
        </p:txBody>
      </p:sp>
      <p:sp>
        <p:nvSpPr>
          <p:cNvPr id="55301" name="Rectangle 3"/>
          <p:cNvSpPr>
            <a:spLocks noGrp="1" noChangeArrowheads="1"/>
          </p:cNvSpPr>
          <p:nvPr>
            <p:ph type="body" idx="4294967295"/>
          </p:nvPr>
        </p:nvSpPr>
        <p:spPr>
          <a:xfrm>
            <a:off x="683568" y="1628800"/>
            <a:ext cx="7772400" cy="4114800"/>
          </a:xfrm>
        </p:spPr>
        <p:txBody>
          <a:bodyPr>
            <a:normAutofit fontScale="92500" lnSpcReduction="20000"/>
          </a:bodyPr>
          <a:lstStyle/>
          <a:p>
            <a:pPr eaLnBrk="1" hangingPunct="1"/>
            <a:r>
              <a:rPr lang="en-GB" sz="2600" dirty="0">
                <a:latin typeface="+mj-lt"/>
              </a:rPr>
              <a:t>Involves knowing who is around, what is happening, and who is talking with whom (</a:t>
            </a:r>
            <a:r>
              <a:rPr lang="en-GB" sz="2600" dirty="0" err="1">
                <a:latin typeface="+mj-lt"/>
              </a:rPr>
              <a:t>Dourish</a:t>
            </a:r>
            <a:r>
              <a:rPr lang="en-GB" sz="2600" dirty="0">
                <a:latin typeface="+mj-lt"/>
              </a:rPr>
              <a:t> and Bly, 1992)</a:t>
            </a:r>
          </a:p>
          <a:p>
            <a:pPr eaLnBrk="1" hangingPunct="1"/>
            <a:endParaRPr lang="en-GB" sz="1400" dirty="0">
              <a:latin typeface="+mj-lt"/>
            </a:endParaRPr>
          </a:p>
          <a:p>
            <a:pPr eaLnBrk="1" hangingPunct="1"/>
            <a:r>
              <a:rPr lang="en-GB" sz="2600" dirty="0">
                <a:latin typeface="+mj-lt"/>
              </a:rPr>
              <a:t>Peripheral awareness</a:t>
            </a:r>
            <a:endParaRPr lang="en-GB" sz="1200" dirty="0">
              <a:latin typeface="+mj-lt"/>
            </a:endParaRPr>
          </a:p>
          <a:p>
            <a:pPr lvl="1" eaLnBrk="1" hangingPunct="1"/>
            <a:r>
              <a:rPr lang="en-GB" sz="2200" dirty="0">
                <a:solidFill>
                  <a:schemeClr val="tx1"/>
                </a:solidFill>
                <a:latin typeface="+mj-lt"/>
                <a:ea typeface="ＭＳ Ｐゴシック" charset="0"/>
              </a:rPr>
              <a:t>keeping an eye on things happening in the periphery of vision</a:t>
            </a:r>
            <a:endParaRPr lang="en-GB" sz="1400" dirty="0">
              <a:solidFill>
                <a:schemeClr val="tx1"/>
              </a:solidFill>
              <a:latin typeface="+mj-lt"/>
              <a:ea typeface="ＭＳ Ｐゴシック" charset="0"/>
            </a:endParaRPr>
          </a:p>
          <a:p>
            <a:pPr lvl="1" eaLnBrk="1" hangingPunct="1"/>
            <a:r>
              <a:rPr lang="en-GB" sz="2200" dirty="0">
                <a:solidFill>
                  <a:schemeClr val="tx1"/>
                </a:solidFill>
                <a:latin typeface="+mj-lt"/>
                <a:ea typeface="ＭＳ Ｐゴシック" charset="0"/>
              </a:rPr>
              <a:t>Overhearing and overseeing - allows tracking of what others are doing without explicit cues</a:t>
            </a:r>
          </a:p>
          <a:p>
            <a:r>
              <a:rPr lang="en-GB" sz="2600" dirty="0">
                <a:latin typeface="+mj-lt"/>
                <a:ea typeface="ＭＳ Ｐゴシック" charset="0"/>
              </a:rPr>
              <a:t>Situational awareness</a:t>
            </a:r>
          </a:p>
          <a:p>
            <a:pPr lvl="1"/>
            <a:r>
              <a:rPr lang="en-GB" sz="2200" dirty="0">
                <a:solidFill>
                  <a:schemeClr val="tx1"/>
                </a:solidFill>
                <a:latin typeface="+mj-lt"/>
                <a:ea typeface="ＭＳ Ｐゴシック" charset="0"/>
              </a:rPr>
              <a:t>being aware of what is happening around you in order to understand how info and your actions will affect ongoing and future events</a:t>
            </a:r>
          </a:p>
          <a:p>
            <a:pPr lvl="2"/>
            <a:r>
              <a:rPr lang="en-GB" sz="2200" dirty="0">
                <a:solidFill>
                  <a:schemeClr val="tx1"/>
                </a:solidFill>
                <a:latin typeface="+mj-lt"/>
                <a:ea typeface="ＭＳ Ｐゴシック" charset="0"/>
              </a:rPr>
              <a:t>e.g. air traffic control, operating theatre</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87182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idx="4294967295"/>
          </p:nvPr>
        </p:nvSpPr>
        <p:spPr>
          <a:xfrm>
            <a:off x="457200" y="274638"/>
            <a:ext cx="8229600" cy="1143000"/>
          </a:xfrm>
          <a:prstGeom prst="rect">
            <a:avLst/>
          </a:prstGeom>
        </p:spPr>
        <p:txBody>
          <a:bodyPr>
            <a:normAutofit/>
          </a:bodyPr>
          <a:lstStyle/>
          <a:p>
            <a:pPr eaLnBrk="1" hangingPunct="1"/>
            <a:r>
              <a:rPr lang="en-GB" dirty="0">
                <a:latin typeface="+mj-lt"/>
              </a:rPr>
              <a:t>Sharable interfaces</a:t>
            </a:r>
          </a:p>
        </p:txBody>
      </p:sp>
      <p:sp>
        <p:nvSpPr>
          <p:cNvPr id="57349" name="Rectangle 3"/>
          <p:cNvSpPr>
            <a:spLocks noGrp="1" noChangeArrowheads="1"/>
          </p:cNvSpPr>
          <p:nvPr>
            <p:ph type="body" idx="4294967295"/>
          </p:nvPr>
        </p:nvSpPr>
        <p:spPr>
          <a:xfrm>
            <a:off x="755576" y="1844824"/>
            <a:ext cx="7772400" cy="4848200"/>
          </a:xfrm>
        </p:spPr>
        <p:txBody>
          <a:bodyPr/>
          <a:lstStyle/>
          <a:p>
            <a:pPr eaLnBrk="1" hangingPunct="1"/>
            <a:r>
              <a:rPr lang="en-GB" sz="2800" dirty="0">
                <a:latin typeface="+mj-lt"/>
              </a:rPr>
              <a:t>Designed to capitalise on existing forms of coordination and awareness mechanisms </a:t>
            </a:r>
          </a:p>
          <a:p>
            <a:pPr eaLnBrk="1" hangingPunct="1"/>
            <a:r>
              <a:rPr lang="en-GB" sz="2800" dirty="0">
                <a:latin typeface="+mj-lt"/>
              </a:rPr>
              <a:t>Several studies investigating whether they do help people to work together better, have found:</a:t>
            </a:r>
            <a:endParaRPr lang="en-GB" sz="2400" dirty="0">
              <a:latin typeface="+mj-lt"/>
            </a:endParaRPr>
          </a:p>
          <a:p>
            <a:pPr lvl="1"/>
            <a:r>
              <a:rPr lang="en-GB" sz="2400" dirty="0">
                <a:solidFill>
                  <a:schemeClr val="tx1"/>
                </a:solidFill>
                <a:latin typeface="+mj-lt"/>
              </a:rPr>
              <a:t>More equitable participation</a:t>
            </a:r>
          </a:p>
          <a:p>
            <a:pPr lvl="1"/>
            <a:r>
              <a:rPr lang="en-GB" sz="2400" dirty="0">
                <a:solidFill>
                  <a:schemeClr val="tx1"/>
                </a:solidFill>
                <a:latin typeface="+mj-lt"/>
              </a:rPr>
              <a:t>More natural to work around</a:t>
            </a:r>
          </a:p>
          <a:p>
            <a:pPr lvl="1"/>
            <a:r>
              <a:rPr lang="en-GB" sz="2400" dirty="0">
                <a:solidFill>
                  <a:schemeClr val="tx1"/>
                </a:solidFill>
                <a:latin typeface="+mj-lt"/>
              </a:rPr>
              <a:t>More comfortable sitting around a table than standing in front of a display</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70391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
          <p:cNvSpPr>
            <a:spLocks noGrp="1"/>
          </p:cNvSpPr>
          <p:nvPr>
            <p:ph type="title"/>
          </p:nvPr>
        </p:nvSpPr>
        <p:spPr>
          <a:prstGeom prst="rect">
            <a:avLst/>
          </a:prstGeom>
        </p:spPr>
        <p:txBody>
          <a:bodyPr/>
          <a:lstStyle/>
          <a:p>
            <a:pPr eaLnBrk="1" hangingPunct="1"/>
            <a:r>
              <a:rPr lang="en-GB" dirty="0">
                <a:latin typeface="+mj-lt"/>
              </a:rPr>
              <a:t>The Reflect Table</a:t>
            </a:r>
          </a:p>
        </p:txBody>
      </p:sp>
      <p:sp>
        <p:nvSpPr>
          <p:cNvPr id="5" name="Content Placeholder 4"/>
          <p:cNvSpPr>
            <a:spLocks noGrp="1"/>
          </p:cNvSpPr>
          <p:nvPr>
            <p:ph sz="half" idx="1"/>
          </p:nvPr>
        </p:nvSpPr>
        <p:spPr/>
        <p:txBody>
          <a:bodyPr>
            <a:normAutofit fontScale="85000" lnSpcReduction="20000"/>
          </a:bodyPr>
          <a:lstStyle/>
          <a:p>
            <a:r>
              <a:rPr lang="en-US" dirty="0">
                <a:latin typeface="+mj-lt"/>
              </a:rPr>
              <a:t>LEDs lit up to reflect how much each member of the group spoke</a:t>
            </a:r>
          </a:p>
          <a:p>
            <a:r>
              <a:rPr lang="en-US" dirty="0">
                <a:latin typeface="+mj-lt"/>
              </a:rPr>
              <a:t>Used microphones in front of each individual to do this</a:t>
            </a:r>
          </a:p>
          <a:p>
            <a:r>
              <a:rPr lang="en-US" dirty="0">
                <a:latin typeface="+mj-lt"/>
              </a:rPr>
              <a:t>Study showed those who spoke the most changed their behavior the most</a:t>
            </a:r>
          </a:p>
          <a:p>
            <a:r>
              <a:rPr lang="en-US" dirty="0">
                <a:latin typeface="+mj-lt"/>
              </a:rPr>
              <a:t>Those who spoke the least did not change their behavior</a:t>
            </a:r>
          </a:p>
          <a:p>
            <a:r>
              <a:rPr lang="en-US" dirty="0">
                <a:latin typeface="+mj-lt"/>
              </a:rPr>
              <a:t>Why do you think this is?</a:t>
            </a:r>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pic>
        <p:nvPicPr>
          <p:cNvPr id="8" name="Content Placeholder 7"/>
          <p:cNvPicPr>
            <a:picLocks noGrp="1" noChangeAspect="1"/>
          </p:cNvPicPr>
          <p:nvPr>
            <p:ph sz="half" idx="2"/>
          </p:nvPr>
        </p:nvPicPr>
        <p:blipFill>
          <a:blip r:embed="rId3"/>
          <a:stretch>
            <a:fillRect/>
          </a:stretch>
        </p:blipFill>
        <p:spPr>
          <a:xfrm>
            <a:off x="4648200" y="2520237"/>
            <a:ext cx="4038600" cy="2685888"/>
          </a:xfrm>
          <a:prstGeom prst="rect">
            <a:avLst/>
          </a:prstGeom>
        </p:spPr>
      </p:pic>
    </p:spTree>
    <p:extLst>
      <p:ext uri="{BB962C8B-B14F-4D97-AF65-F5344CB8AC3E}">
        <p14:creationId xmlns:p14="http://schemas.microsoft.com/office/powerpoint/2010/main" val="3245786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latin typeface="+mj-lt"/>
              </a:rPr>
              <a:t>Sococo</a:t>
            </a:r>
            <a:r>
              <a:rPr lang="en-US" sz="2800" dirty="0">
                <a:latin typeface="+mj-lt"/>
              </a:rPr>
              <a:t> floor plan of a virtual office: </a:t>
            </a:r>
            <a:br>
              <a:rPr lang="en-US" sz="2800" dirty="0">
                <a:latin typeface="+mj-lt"/>
              </a:rPr>
            </a:br>
            <a:r>
              <a:rPr lang="en-US" sz="2800" dirty="0">
                <a:latin typeface="+mj-lt"/>
              </a:rPr>
              <a:t>who is where and who meeting with whom</a:t>
            </a:r>
          </a:p>
        </p:txBody>
      </p:sp>
      <p:pic>
        <p:nvPicPr>
          <p:cNvPr id="6" name="Content Placeholder 5"/>
          <p:cNvPicPr>
            <a:picLocks noGrp="1" noChangeAspect="1"/>
          </p:cNvPicPr>
          <p:nvPr>
            <p:ph idx="1"/>
          </p:nvPr>
        </p:nvPicPr>
        <p:blipFill>
          <a:blip r:embed="rId2"/>
          <a:stretch>
            <a:fillRect/>
          </a:stretch>
        </p:blipFill>
        <p:spPr>
          <a:xfrm>
            <a:off x="1404336" y="1844824"/>
            <a:ext cx="7282464" cy="3715543"/>
          </a:xfrm>
          <a:prstGeom prst="rect">
            <a:avLst/>
          </a:prstGeom>
        </p:spPr>
      </p:pic>
      <p:sp>
        <p:nvSpPr>
          <p:cNvPr id="4" name="Footer Placeholder 3"/>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459089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Playing together in same space</a:t>
            </a:r>
          </a:p>
        </p:txBody>
      </p:sp>
      <p:sp>
        <p:nvSpPr>
          <p:cNvPr id="7" name="Content Placeholder 6"/>
          <p:cNvSpPr>
            <a:spLocks noGrp="1"/>
          </p:cNvSpPr>
          <p:nvPr>
            <p:ph sz="half" idx="1"/>
          </p:nvPr>
        </p:nvSpPr>
        <p:spPr>
          <a:xfrm>
            <a:off x="457200" y="1600200"/>
            <a:ext cx="4330824" cy="4525963"/>
          </a:xfrm>
        </p:spPr>
        <p:txBody>
          <a:bodyPr>
            <a:normAutofit lnSpcReduction="10000"/>
          </a:bodyPr>
          <a:lstStyle/>
          <a:p>
            <a:r>
              <a:rPr lang="en-US" dirty="0">
                <a:latin typeface="+mj-lt"/>
              </a:rPr>
              <a:t>Visitors using an AR sandbox at the V&amp;A</a:t>
            </a:r>
          </a:p>
          <a:p>
            <a:r>
              <a:rPr lang="en-US" dirty="0">
                <a:latin typeface="+mj-lt"/>
              </a:rPr>
              <a:t>Visitors sculpt landscapes out of sand</a:t>
            </a:r>
          </a:p>
          <a:p>
            <a:r>
              <a:rPr lang="en-US" dirty="0">
                <a:latin typeface="+mj-lt"/>
              </a:rPr>
              <a:t>System reacts with changing superimposed digital colored landscape</a:t>
            </a:r>
          </a:p>
          <a:p>
            <a:r>
              <a:rPr lang="en-US" dirty="0">
                <a:latin typeface="+mj-lt"/>
              </a:rPr>
              <a:t>Enables creative forms of collaboration</a:t>
            </a:r>
          </a:p>
        </p:txBody>
      </p:sp>
      <p:pic>
        <p:nvPicPr>
          <p:cNvPr id="9" name="Content Placeholder 8"/>
          <p:cNvPicPr>
            <a:picLocks noGrp="1" noChangeAspect="1"/>
          </p:cNvPicPr>
          <p:nvPr>
            <p:ph sz="half" idx="2"/>
          </p:nvPr>
        </p:nvPicPr>
        <p:blipFill>
          <a:blip r:embed="rId2"/>
          <a:stretch>
            <a:fillRect/>
          </a:stretch>
        </p:blipFill>
        <p:spPr>
          <a:xfrm>
            <a:off x="5292080" y="1600200"/>
            <a:ext cx="3319940" cy="4491683"/>
          </a:xfrm>
          <a:prstGeom prst="rect">
            <a:avLst/>
          </a:prstGeom>
        </p:spPr>
      </p:pic>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77118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j-lt"/>
              </a:rPr>
              <a:t>Social interaction</a:t>
            </a:r>
          </a:p>
        </p:txBody>
      </p:sp>
      <p:sp>
        <p:nvSpPr>
          <p:cNvPr id="5" name="Content Placeholder 4"/>
          <p:cNvSpPr>
            <a:spLocks noGrp="1"/>
          </p:cNvSpPr>
          <p:nvPr>
            <p:ph idx="1"/>
          </p:nvPr>
        </p:nvSpPr>
        <p:spPr/>
        <p:txBody>
          <a:bodyPr>
            <a:normAutofit lnSpcReduction="10000"/>
          </a:bodyPr>
          <a:lstStyle/>
          <a:p>
            <a:r>
              <a:rPr lang="en-US" dirty="0">
                <a:latin typeface="+mj-lt"/>
              </a:rPr>
              <a:t>We live together, work together, play together, talk to each other and </a:t>
            </a:r>
            <a:r>
              <a:rPr lang="en-US" dirty="0" err="1">
                <a:latin typeface="+mj-lt"/>
              </a:rPr>
              <a:t>socialise</a:t>
            </a:r>
            <a:endParaRPr lang="en-US" dirty="0">
              <a:latin typeface="+mj-lt"/>
            </a:endParaRPr>
          </a:p>
          <a:p>
            <a:r>
              <a:rPr lang="en-US" dirty="0">
                <a:latin typeface="+mj-lt"/>
              </a:rPr>
              <a:t>Social technologies developed to enable us to persist in being social when apart</a:t>
            </a:r>
          </a:p>
          <a:p>
            <a:pPr lvl="1"/>
            <a:r>
              <a:rPr lang="en-US" dirty="0">
                <a:solidFill>
                  <a:schemeClr val="tx1"/>
                </a:solidFill>
                <a:latin typeface="+mj-lt"/>
              </a:rPr>
              <a:t>they differ in how they support us</a:t>
            </a:r>
          </a:p>
          <a:p>
            <a:pPr lvl="1"/>
            <a:r>
              <a:rPr lang="en-US" dirty="0">
                <a:solidFill>
                  <a:schemeClr val="tx1"/>
                </a:solidFill>
                <a:latin typeface="+mj-lt"/>
              </a:rPr>
              <a:t>some encourage social interactions (</a:t>
            </a:r>
            <a:r>
              <a:rPr lang="en-US" dirty="0" err="1">
                <a:solidFill>
                  <a:schemeClr val="tx1"/>
                </a:solidFill>
                <a:latin typeface="+mj-lt"/>
              </a:rPr>
              <a:t>e.g</a:t>
            </a:r>
            <a:r>
              <a:rPr lang="en-US" dirty="0">
                <a:solidFill>
                  <a:schemeClr val="tx1"/>
                </a:solidFill>
                <a:latin typeface="+mj-lt"/>
              </a:rPr>
              <a:t> family games with Alexa)</a:t>
            </a:r>
          </a:p>
          <a:p>
            <a:pPr lvl="1"/>
            <a:r>
              <a:rPr lang="en-US" dirty="0">
                <a:solidFill>
                  <a:schemeClr val="tx1"/>
                </a:solidFill>
                <a:latin typeface="+mj-lt"/>
              </a:rPr>
              <a:t>others have a negative impact on everyday conversations (</a:t>
            </a:r>
            <a:r>
              <a:rPr lang="en-US" dirty="0" err="1">
                <a:solidFill>
                  <a:schemeClr val="tx1"/>
                </a:solidFill>
                <a:latin typeface="+mj-lt"/>
              </a:rPr>
              <a:t>Turkle</a:t>
            </a:r>
            <a:r>
              <a:rPr lang="en-US" dirty="0">
                <a:solidFill>
                  <a:schemeClr val="tx1"/>
                </a:solidFill>
                <a:latin typeface="+mj-lt"/>
              </a:rPr>
              <a:t>, 2015)</a:t>
            </a:r>
            <a:r>
              <a:rPr lang="mr-IN" dirty="0">
                <a:solidFill>
                  <a:schemeClr val="tx1"/>
                </a:solidFill>
                <a:latin typeface="+mj-lt"/>
              </a:rPr>
              <a:t>…</a:t>
            </a:r>
            <a:endParaRPr lang="en-US" dirty="0">
              <a:solidFill>
                <a:schemeClr val="tx1"/>
              </a:solidFill>
              <a:latin typeface="+mj-lt"/>
            </a:endParaRPr>
          </a:p>
        </p:txBody>
      </p:sp>
      <p:sp>
        <p:nvSpPr>
          <p:cNvPr id="2" name="Footer Placeholder 1"/>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620302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Social engagement</a:t>
            </a:r>
          </a:p>
        </p:txBody>
      </p:sp>
      <p:sp>
        <p:nvSpPr>
          <p:cNvPr id="7" name="Content Placeholder 6"/>
          <p:cNvSpPr>
            <a:spLocks noGrp="1"/>
          </p:cNvSpPr>
          <p:nvPr>
            <p:ph idx="1"/>
          </p:nvPr>
        </p:nvSpPr>
        <p:spPr/>
        <p:txBody>
          <a:bodyPr>
            <a:normAutofit fontScale="92500" lnSpcReduction="20000"/>
          </a:bodyPr>
          <a:lstStyle/>
          <a:p>
            <a:r>
              <a:rPr lang="en-US" dirty="0">
                <a:latin typeface="+mj-lt"/>
              </a:rPr>
              <a:t>Refers to participation in activities of a social groups </a:t>
            </a:r>
          </a:p>
          <a:p>
            <a:r>
              <a:rPr lang="en-US" dirty="0">
                <a:latin typeface="+mj-lt"/>
              </a:rPr>
              <a:t>Social exchange where people give or receive something from others</a:t>
            </a:r>
          </a:p>
          <a:p>
            <a:r>
              <a:rPr lang="en-US" dirty="0">
                <a:latin typeface="+mj-lt"/>
              </a:rPr>
              <a:t>Voluntary, unpaid and often altruistic (in the sense of sharing and doing good for others)</a:t>
            </a:r>
          </a:p>
          <a:p>
            <a:r>
              <a:rPr lang="en-US" dirty="0">
                <a:latin typeface="+mj-lt"/>
              </a:rPr>
              <a:t>Websites often used as hub to connect people</a:t>
            </a:r>
          </a:p>
          <a:p>
            <a:r>
              <a:rPr lang="en-US" dirty="0">
                <a:latin typeface="+mj-lt"/>
              </a:rPr>
              <a:t>Rewetting is a powerful way of connecting millions of people</a:t>
            </a:r>
            <a:r>
              <a:rPr lang="mr-IN" dirty="0">
                <a:latin typeface="+mj-lt"/>
              </a:rPr>
              <a:t>…</a:t>
            </a:r>
            <a:r>
              <a:rPr lang="en-US" dirty="0">
                <a:latin typeface="+mj-lt"/>
              </a:rPr>
              <a:t> </a:t>
            </a:r>
          </a:p>
          <a:p>
            <a:endParaRPr lang="en-US" dirty="0"/>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30</a:t>
            </a:fld>
            <a:endParaRPr lang="en-GB"/>
          </a:p>
        </p:txBody>
      </p:sp>
    </p:spTree>
    <p:extLst>
      <p:ext uri="{BB962C8B-B14F-4D97-AF65-F5344CB8AC3E}">
        <p14:creationId xmlns:p14="http://schemas.microsoft.com/office/powerpoint/2010/main" val="75814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latin typeface="+mj-lt"/>
              </a:rPr>
              <a:t>Retweeting goes viral </a:t>
            </a:r>
          </a:p>
        </p:txBody>
      </p:sp>
      <p:sp>
        <p:nvSpPr>
          <p:cNvPr id="8" name="Content Placeholder 7"/>
          <p:cNvSpPr>
            <a:spLocks noGrp="1"/>
          </p:cNvSpPr>
          <p:nvPr>
            <p:ph sz="half" idx="1"/>
          </p:nvPr>
        </p:nvSpPr>
        <p:spPr/>
        <p:txBody>
          <a:bodyPr>
            <a:normAutofit fontScale="92500" lnSpcReduction="20000"/>
          </a:bodyPr>
          <a:lstStyle/>
          <a:p>
            <a:r>
              <a:rPr lang="en-US" dirty="0">
                <a:latin typeface="+mn-lt"/>
              </a:rPr>
              <a:t>The epic Twitter battle between Ellen DeGeneres and Carter Wilkerson</a:t>
            </a:r>
          </a:p>
          <a:p>
            <a:r>
              <a:rPr lang="en-US" dirty="0">
                <a:latin typeface="+mn-lt"/>
              </a:rPr>
              <a:t>Millions retweeted in the space of hours</a:t>
            </a:r>
          </a:p>
          <a:p>
            <a:r>
              <a:rPr lang="en-US" dirty="0">
                <a:latin typeface="+mn-lt"/>
              </a:rPr>
              <a:t>Connected millions of people for a fun cause </a:t>
            </a:r>
          </a:p>
          <a:p>
            <a:r>
              <a:rPr lang="en-US" dirty="0">
                <a:latin typeface="+mn-lt"/>
              </a:rPr>
              <a:t>Many people found it amusing to join in and watch the numbers grow</a:t>
            </a:r>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endParaRPr lang="en-GB" dirty="0"/>
          </a:p>
        </p:txBody>
      </p:sp>
      <p:pic>
        <p:nvPicPr>
          <p:cNvPr id="10" name="Content Placeholder 9"/>
          <p:cNvPicPr>
            <a:picLocks noGrp="1" noChangeAspect="1"/>
          </p:cNvPicPr>
          <p:nvPr>
            <p:ph sz="half" idx="2"/>
          </p:nvPr>
        </p:nvPicPr>
        <p:blipFill>
          <a:blip r:embed="rId2"/>
          <a:stretch>
            <a:fillRect/>
          </a:stretch>
        </p:blipFill>
        <p:spPr>
          <a:xfrm>
            <a:off x="4924583" y="1600200"/>
            <a:ext cx="3485834" cy="4525963"/>
          </a:xfrm>
          <a:prstGeom prst="rect">
            <a:avLst/>
          </a:prstGeom>
        </p:spPr>
      </p:pic>
    </p:spTree>
    <p:extLst>
      <p:ext uri="{BB962C8B-B14F-4D97-AF65-F5344CB8AC3E}">
        <p14:creationId xmlns:p14="http://schemas.microsoft.com/office/powerpoint/2010/main" val="39645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Dilemma: is it ok to talk with a dead person using a </a:t>
            </a:r>
            <a:r>
              <a:rPr lang="en-US" dirty="0" err="1">
                <a:latin typeface="+mj-lt"/>
              </a:rPr>
              <a:t>chatbot</a:t>
            </a:r>
            <a:r>
              <a:rPr lang="en-US" dirty="0">
                <a:latin typeface="+mj-lt"/>
              </a:rPr>
              <a:t>?</a:t>
            </a:r>
          </a:p>
        </p:txBody>
      </p:sp>
      <p:sp>
        <p:nvSpPr>
          <p:cNvPr id="7" name="Content Placeholder 6"/>
          <p:cNvSpPr>
            <a:spLocks noGrp="1"/>
          </p:cNvSpPr>
          <p:nvPr>
            <p:ph idx="1"/>
          </p:nvPr>
        </p:nvSpPr>
        <p:spPr/>
        <p:txBody>
          <a:bodyPr>
            <a:normAutofit fontScale="92500" lnSpcReduction="10000"/>
          </a:bodyPr>
          <a:lstStyle/>
          <a:p>
            <a:r>
              <a:rPr lang="en-US" dirty="0"/>
              <a:t>Eugen</a:t>
            </a:r>
            <a:r>
              <a:rPr lang="en-US" dirty="0">
                <a:latin typeface="+mn-lt"/>
              </a:rPr>
              <a:t>ia </a:t>
            </a:r>
            <a:r>
              <a:rPr lang="en-US" dirty="0" err="1">
                <a:latin typeface="+mn-lt"/>
              </a:rPr>
              <a:t>Kuyda</a:t>
            </a:r>
            <a:r>
              <a:rPr lang="en-US" dirty="0">
                <a:latin typeface="+mn-lt"/>
              </a:rPr>
              <a:t> lost a close friend in a car accident who was only in his 20s</a:t>
            </a:r>
          </a:p>
          <a:p>
            <a:r>
              <a:rPr lang="en-US" dirty="0">
                <a:latin typeface="+mn-lt"/>
              </a:rPr>
              <a:t>She took all his texts sent over the course of his life and made a </a:t>
            </a:r>
            <a:r>
              <a:rPr lang="en-US" dirty="0" err="1">
                <a:latin typeface="+mn-lt"/>
              </a:rPr>
              <a:t>chatbot</a:t>
            </a:r>
            <a:r>
              <a:rPr lang="en-US" dirty="0">
                <a:latin typeface="+mn-lt"/>
              </a:rPr>
              <a:t> using them</a:t>
            </a:r>
          </a:p>
          <a:p>
            <a:r>
              <a:rPr lang="en-US" dirty="0" err="1">
                <a:latin typeface="+mn-lt"/>
              </a:rPr>
              <a:t>Chatbot</a:t>
            </a:r>
            <a:r>
              <a:rPr lang="en-US" dirty="0">
                <a:latin typeface="+mn-lt"/>
              </a:rPr>
              <a:t> responds to text messages so that Eugenia can talk to her friend as if he was alive</a:t>
            </a:r>
          </a:p>
          <a:p>
            <a:r>
              <a:rPr lang="en-US" dirty="0">
                <a:latin typeface="+mn-lt"/>
              </a:rPr>
              <a:t>Is this a creepy or comforting way to deal with grief?</a:t>
            </a:r>
          </a:p>
          <a:p>
            <a:pPr lvl="1"/>
            <a:r>
              <a:rPr lang="en-US" dirty="0">
                <a:solidFill>
                  <a:schemeClr val="tx1"/>
                </a:solidFill>
                <a:latin typeface="+mn-lt"/>
              </a:rPr>
              <a:t>Is it respectful of the dead person?</a:t>
            </a:r>
          </a:p>
          <a:p>
            <a:endParaRPr lang="en-US" dirty="0"/>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2085800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Summary</a:t>
            </a:r>
          </a:p>
        </p:txBody>
      </p:sp>
      <p:sp>
        <p:nvSpPr>
          <p:cNvPr id="66565" name="Rectangle 3"/>
          <p:cNvSpPr>
            <a:spLocks noGrp="1" noChangeArrowheads="1"/>
          </p:cNvSpPr>
          <p:nvPr>
            <p:ph type="body" idx="4294967295"/>
          </p:nvPr>
        </p:nvSpPr>
        <p:spPr>
          <a:xfrm>
            <a:off x="685800" y="1412776"/>
            <a:ext cx="7772400" cy="4752528"/>
          </a:xfrm>
        </p:spPr>
        <p:txBody>
          <a:bodyPr>
            <a:noAutofit/>
          </a:bodyPr>
          <a:lstStyle/>
          <a:p>
            <a:pPr eaLnBrk="1" hangingPunct="1">
              <a:lnSpc>
                <a:spcPct val="90000"/>
              </a:lnSpc>
            </a:pPr>
            <a:r>
              <a:rPr lang="en-GB" sz="2600" dirty="0">
                <a:latin typeface="+mj-lt"/>
              </a:rPr>
              <a:t>Social interaction is central to or everyday lives</a:t>
            </a:r>
          </a:p>
          <a:p>
            <a:pPr eaLnBrk="1" hangingPunct="1">
              <a:lnSpc>
                <a:spcPct val="90000"/>
              </a:lnSpc>
            </a:pPr>
            <a:r>
              <a:rPr lang="en-GB" sz="2600" dirty="0">
                <a:latin typeface="+mj-lt"/>
              </a:rPr>
              <a:t>Social mechanisms, like turn-taking, enable us to collaborate and coordinate our activities</a:t>
            </a:r>
          </a:p>
          <a:p>
            <a:pPr eaLnBrk="1" hangingPunct="1">
              <a:lnSpc>
                <a:spcPct val="90000"/>
              </a:lnSpc>
            </a:pPr>
            <a:r>
              <a:rPr lang="en-GB" sz="2600" dirty="0">
                <a:latin typeface="+mj-lt"/>
              </a:rPr>
              <a:t>Keeping aware of what others are doing and letting others know what you are doing are important aspects of collaborative working and socialising</a:t>
            </a:r>
          </a:p>
          <a:p>
            <a:pPr eaLnBrk="1" hangingPunct="1">
              <a:lnSpc>
                <a:spcPct val="90000"/>
              </a:lnSpc>
            </a:pPr>
            <a:r>
              <a:rPr lang="en-GB" sz="2600" dirty="0">
                <a:latin typeface="+mj-lt"/>
              </a:rPr>
              <a:t>Many technologies systems have been built to support telepresence, social presence  and co-presence</a:t>
            </a:r>
          </a:p>
          <a:p>
            <a:pPr eaLnBrk="1" hangingPunct="1">
              <a:lnSpc>
                <a:spcPct val="90000"/>
              </a:lnSpc>
            </a:pPr>
            <a:r>
              <a:rPr lang="en-GB" sz="2600" dirty="0">
                <a:latin typeface="+mj-lt"/>
              </a:rPr>
              <a:t>Social media has brought about significant changes in how people keep in touch and manage their social lives</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6333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mj-lt"/>
              </a:rPr>
              <a:t>Are we spending too much time in our own digital bubbles?</a:t>
            </a:r>
          </a:p>
        </p:txBody>
      </p:sp>
      <p:pic>
        <p:nvPicPr>
          <p:cNvPr id="6" name="Content Placeholder 5"/>
          <p:cNvPicPr>
            <a:picLocks noGrp="1" noChangeAspect="1"/>
          </p:cNvPicPr>
          <p:nvPr>
            <p:ph idx="1"/>
          </p:nvPr>
        </p:nvPicPr>
        <p:blipFill>
          <a:blip r:embed="rId2"/>
          <a:stretch>
            <a:fillRect/>
          </a:stretch>
        </p:blipFill>
        <p:spPr>
          <a:xfrm>
            <a:off x="1439652" y="1634697"/>
            <a:ext cx="6012668" cy="4519726"/>
          </a:xfrm>
          <a:prstGeom prst="rect">
            <a:avLst/>
          </a:prstGeom>
        </p:spPr>
      </p:pic>
      <p:sp>
        <p:nvSpPr>
          <p:cNvPr id="2" name="Footer Placeholder 1"/>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62074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1"/>
          <p:cNvSpPr>
            <a:spLocks noGrp="1"/>
          </p:cNvSpPr>
          <p:nvPr>
            <p:ph type="title" idx="4294967295"/>
          </p:nvPr>
        </p:nvSpPr>
        <p:spPr>
          <a:xfrm>
            <a:off x="457200" y="274638"/>
            <a:ext cx="8229600" cy="1143000"/>
          </a:xfrm>
          <a:prstGeom prst="rect">
            <a:avLst/>
          </a:prstGeom>
        </p:spPr>
        <p:txBody>
          <a:bodyPr>
            <a:normAutofit/>
          </a:bodyPr>
          <a:lstStyle/>
          <a:p>
            <a:pPr eaLnBrk="1" hangingPunct="1"/>
            <a:r>
              <a:rPr lang="en-GB" dirty="0">
                <a:latin typeface="+mj-lt"/>
              </a:rPr>
              <a:t>Questions raised by social tech</a:t>
            </a:r>
          </a:p>
        </p:txBody>
      </p:sp>
      <p:sp>
        <p:nvSpPr>
          <p:cNvPr id="17413" name="Content Placeholder 2"/>
          <p:cNvSpPr>
            <a:spLocks noGrp="1"/>
          </p:cNvSpPr>
          <p:nvPr>
            <p:ph idx="4294967295"/>
          </p:nvPr>
        </p:nvSpPr>
        <p:spPr/>
        <p:txBody>
          <a:bodyPr/>
          <a:lstStyle/>
          <a:p>
            <a:pPr eaLnBrk="1" hangingPunct="1"/>
            <a:r>
              <a:rPr lang="en-GB" sz="2800" dirty="0">
                <a:latin typeface="+mn-lt"/>
              </a:rPr>
              <a:t>Are F2F conversations being superseded by social media interactions?</a:t>
            </a:r>
          </a:p>
          <a:p>
            <a:pPr eaLnBrk="1" hangingPunct="1"/>
            <a:r>
              <a:rPr lang="en-GB" sz="2800" dirty="0">
                <a:latin typeface="+mn-lt"/>
              </a:rPr>
              <a:t>How many friends do you have on Facebook, LinkedIn, WhatsApp, </a:t>
            </a:r>
            <a:r>
              <a:rPr lang="en-GB" sz="2800" dirty="0" err="1">
                <a:latin typeface="+mn-lt"/>
              </a:rPr>
              <a:t>etc</a:t>
            </a:r>
            <a:r>
              <a:rPr lang="en-GB" sz="2800" dirty="0">
                <a:latin typeface="+mn-lt"/>
              </a:rPr>
              <a:t> vs real life?</a:t>
            </a:r>
          </a:p>
          <a:p>
            <a:pPr eaLnBrk="1" hangingPunct="1"/>
            <a:r>
              <a:rPr lang="en-GB" sz="2800" dirty="0">
                <a:latin typeface="+mn-lt"/>
              </a:rPr>
              <a:t>How much do they overlap?</a:t>
            </a:r>
          </a:p>
          <a:p>
            <a:pPr eaLnBrk="1" hangingPunct="1"/>
            <a:r>
              <a:rPr lang="en-GB" sz="2800" dirty="0">
                <a:latin typeface="+mn-lt"/>
              </a:rPr>
              <a:t>How are the ways we live and interact with one another changing? </a:t>
            </a:r>
          </a:p>
          <a:p>
            <a:pPr eaLnBrk="1" hangingPunct="1"/>
            <a:r>
              <a:rPr lang="en-GB" sz="2800" dirty="0">
                <a:latin typeface="+mn-lt"/>
              </a:rPr>
              <a:t>Are the established rules and etiquette still applicable to online and offline?</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46879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Conversational mechanisms</a:t>
            </a:r>
          </a:p>
        </p:txBody>
      </p:sp>
      <p:sp>
        <p:nvSpPr>
          <p:cNvPr id="16389" name="Rectangle 3"/>
          <p:cNvSpPr>
            <a:spLocks noGrp="1" noChangeArrowheads="1"/>
          </p:cNvSpPr>
          <p:nvPr>
            <p:ph type="body" idx="4294967295"/>
          </p:nvPr>
        </p:nvSpPr>
        <p:spPr/>
        <p:txBody>
          <a:bodyPr>
            <a:normAutofit/>
          </a:bodyPr>
          <a:lstStyle/>
          <a:p>
            <a:pPr eaLnBrk="1" hangingPunct="1">
              <a:lnSpc>
                <a:spcPct val="90000"/>
              </a:lnSpc>
            </a:pPr>
            <a:r>
              <a:rPr lang="en-GB" dirty="0">
                <a:latin typeface="+mn-lt"/>
              </a:rPr>
              <a:t>Various mechanisms and </a:t>
            </a:r>
            <a:r>
              <a:rPr lang="ja-JP" altLang="en-GB" dirty="0">
                <a:latin typeface="+mn-lt"/>
              </a:rPr>
              <a:t>‘</a:t>
            </a:r>
            <a:r>
              <a:rPr lang="en-GB" dirty="0">
                <a:latin typeface="+mn-lt"/>
              </a:rPr>
              <a:t>rules</a:t>
            </a:r>
            <a:r>
              <a:rPr lang="ja-JP" altLang="en-GB" dirty="0">
                <a:latin typeface="+mn-lt"/>
              </a:rPr>
              <a:t>’</a:t>
            </a:r>
            <a:r>
              <a:rPr lang="en-GB" dirty="0">
                <a:latin typeface="+mn-lt"/>
              </a:rPr>
              <a:t> are followed when holding a conversation face to face, e.g. mutual greetings</a:t>
            </a:r>
          </a:p>
          <a:p>
            <a:pPr eaLnBrk="1" hangingPunct="1">
              <a:lnSpc>
                <a:spcPct val="90000"/>
              </a:lnSpc>
            </a:pPr>
            <a:endParaRPr lang="en-GB" sz="1000" dirty="0">
              <a:latin typeface="+mn-lt"/>
            </a:endParaRPr>
          </a:p>
          <a:p>
            <a:pPr lvl="2" eaLnBrk="1" hangingPunct="1">
              <a:lnSpc>
                <a:spcPct val="90000"/>
              </a:lnSpc>
              <a:buFontTx/>
              <a:buNone/>
            </a:pPr>
            <a:r>
              <a:rPr lang="en-GB" sz="2000" dirty="0">
                <a:solidFill>
                  <a:schemeClr val="tx1"/>
                </a:solidFill>
                <a:latin typeface="+mn-lt"/>
                <a:ea typeface="ＭＳ Ｐゴシック" charset="0"/>
              </a:rPr>
              <a:t>A: Hi there</a:t>
            </a:r>
          </a:p>
          <a:p>
            <a:pPr lvl="2" eaLnBrk="1" hangingPunct="1">
              <a:lnSpc>
                <a:spcPct val="90000"/>
              </a:lnSpc>
              <a:buFontTx/>
              <a:buNone/>
            </a:pPr>
            <a:r>
              <a:rPr lang="en-GB" sz="2000" dirty="0">
                <a:solidFill>
                  <a:schemeClr val="tx1"/>
                </a:solidFill>
                <a:latin typeface="+mn-lt"/>
                <a:ea typeface="ＭＳ Ｐゴシック" charset="0"/>
              </a:rPr>
              <a:t>B: Hi!</a:t>
            </a:r>
          </a:p>
          <a:p>
            <a:pPr lvl="2" eaLnBrk="1" hangingPunct="1">
              <a:lnSpc>
                <a:spcPct val="90000"/>
              </a:lnSpc>
              <a:buFontTx/>
              <a:buNone/>
            </a:pPr>
            <a:r>
              <a:rPr lang="en-GB" sz="2000" dirty="0">
                <a:solidFill>
                  <a:schemeClr val="tx1"/>
                </a:solidFill>
                <a:latin typeface="+mn-lt"/>
                <a:ea typeface="ＭＳ Ｐゴシック" charset="0"/>
              </a:rPr>
              <a:t>C: Hi</a:t>
            </a:r>
          </a:p>
          <a:p>
            <a:pPr lvl="2" eaLnBrk="1" hangingPunct="1">
              <a:lnSpc>
                <a:spcPct val="90000"/>
              </a:lnSpc>
              <a:buFontTx/>
              <a:buNone/>
            </a:pPr>
            <a:r>
              <a:rPr lang="en-GB" sz="2000" dirty="0">
                <a:solidFill>
                  <a:schemeClr val="tx1"/>
                </a:solidFill>
                <a:latin typeface="+mn-lt"/>
                <a:ea typeface="ＭＳ Ｐゴシック" charset="0"/>
              </a:rPr>
              <a:t>A: All right?</a:t>
            </a:r>
          </a:p>
          <a:p>
            <a:pPr lvl="2" eaLnBrk="1" hangingPunct="1">
              <a:lnSpc>
                <a:spcPct val="90000"/>
              </a:lnSpc>
              <a:buFontTx/>
              <a:buNone/>
            </a:pPr>
            <a:r>
              <a:rPr lang="en-GB" sz="2000" dirty="0">
                <a:solidFill>
                  <a:schemeClr val="tx1"/>
                </a:solidFill>
                <a:latin typeface="+mn-lt"/>
                <a:ea typeface="ＭＳ Ｐゴシック" charset="0"/>
              </a:rPr>
              <a:t>C: Good, how</a:t>
            </a:r>
            <a:r>
              <a:rPr lang="ja-JP" altLang="en-GB" sz="2000" dirty="0">
                <a:solidFill>
                  <a:schemeClr val="tx1"/>
                </a:solidFill>
                <a:latin typeface="+mn-lt"/>
                <a:ea typeface="ＭＳ Ｐゴシック" charset="0"/>
              </a:rPr>
              <a:t>’</a:t>
            </a:r>
            <a:r>
              <a:rPr lang="en-GB" sz="2000" dirty="0">
                <a:solidFill>
                  <a:schemeClr val="tx1"/>
                </a:solidFill>
                <a:latin typeface="+mn-lt"/>
                <a:ea typeface="ＭＳ Ｐゴシック" charset="0"/>
              </a:rPr>
              <a:t>s it going?</a:t>
            </a:r>
          </a:p>
          <a:p>
            <a:pPr lvl="2" eaLnBrk="1" hangingPunct="1">
              <a:lnSpc>
                <a:spcPct val="90000"/>
              </a:lnSpc>
              <a:buFontTx/>
              <a:buNone/>
            </a:pPr>
            <a:r>
              <a:rPr lang="en-GB" sz="2000" dirty="0">
                <a:solidFill>
                  <a:schemeClr val="tx1"/>
                </a:solidFill>
                <a:latin typeface="+mn-lt"/>
                <a:ea typeface="ＭＳ Ｐゴシック" charset="0"/>
              </a:rPr>
              <a:t>A: Fine, how are you?</a:t>
            </a:r>
          </a:p>
          <a:p>
            <a:pPr lvl="2" eaLnBrk="1" hangingPunct="1">
              <a:lnSpc>
                <a:spcPct val="90000"/>
              </a:lnSpc>
              <a:buFontTx/>
              <a:buNone/>
            </a:pPr>
            <a:r>
              <a:rPr lang="en-GB" sz="2000" dirty="0">
                <a:solidFill>
                  <a:schemeClr val="tx1"/>
                </a:solidFill>
                <a:latin typeface="+mn-lt"/>
                <a:ea typeface="ＭＳ Ｐゴシック" charset="0"/>
              </a:rPr>
              <a:t>C: OK</a:t>
            </a:r>
          </a:p>
          <a:p>
            <a:pPr lvl="2" eaLnBrk="1" hangingPunct="1">
              <a:lnSpc>
                <a:spcPct val="90000"/>
              </a:lnSpc>
              <a:buFontTx/>
              <a:buNone/>
            </a:pPr>
            <a:r>
              <a:rPr lang="en-GB" sz="2000" dirty="0">
                <a:solidFill>
                  <a:schemeClr val="tx1"/>
                </a:solidFill>
                <a:latin typeface="+mn-lt"/>
                <a:ea typeface="ＭＳ Ｐゴシック" charset="0"/>
              </a:rPr>
              <a:t>B: So-so. How</a:t>
            </a:r>
            <a:r>
              <a:rPr lang="ja-JP" altLang="en-GB" sz="2000" dirty="0">
                <a:solidFill>
                  <a:schemeClr val="tx1"/>
                </a:solidFill>
                <a:latin typeface="+mn-lt"/>
                <a:ea typeface="ＭＳ Ｐゴシック" charset="0"/>
              </a:rPr>
              <a:t>’</a:t>
            </a:r>
            <a:r>
              <a:rPr lang="en-GB" sz="2000" dirty="0">
                <a:solidFill>
                  <a:schemeClr val="tx1"/>
                </a:solidFill>
                <a:latin typeface="+mn-lt"/>
                <a:ea typeface="ＭＳ Ｐゴシック" charset="0"/>
              </a:rPr>
              <a:t>s life treating you?</a:t>
            </a:r>
            <a:endParaRPr lang="en-GB" dirty="0">
              <a:solidFill>
                <a:schemeClr val="tx1"/>
              </a:solidFill>
              <a:latin typeface="+mn-lt"/>
              <a:ea typeface="ＭＳ Ｐゴシック" charset="0"/>
            </a:endParaRPr>
          </a:p>
          <a:p>
            <a:pPr lvl="1" eaLnBrk="1" hangingPunct="1">
              <a:lnSpc>
                <a:spcPct val="90000"/>
              </a:lnSpc>
            </a:pPr>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43606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Conversational rules</a:t>
            </a:r>
          </a:p>
        </p:txBody>
      </p:sp>
      <p:sp>
        <p:nvSpPr>
          <p:cNvPr id="19461" name="Rectangle 3"/>
          <p:cNvSpPr>
            <a:spLocks noGrp="1" noChangeArrowheads="1"/>
          </p:cNvSpPr>
          <p:nvPr>
            <p:ph type="body" idx="4294967295"/>
          </p:nvPr>
        </p:nvSpPr>
        <p:spPr/>
        <p:txBody>
          <a:bodyPr/>
          <a:lstStyle/>
          <a:p>
            <a:pPr eaLnBrk="1" hangingPunct="1">
              <a:lnSpc>
                <a:spcPct val="90000"/>
              </a:lnSpc>
            </a:pPr>
            <a:r>
              <a:rPr lang="en-GB" sz="2800" dirty="0">
                <a:latin typeface="+mn-lt"/>
              </a:rPr>
              <a:t>Sacks et al. (1978) conversation analysis of conversations propose three basic rules:</a:t>
            </a:r>
          </a:p>
          <a:p>
            <a:pPr eaLnBrk="1" hangingPunct="1">
              <a:lnSpc>
                <a:spcPct val="90000"/>
              </a:lnSpc>
            </a:pPr>
            <a:endParaRPr lang="en-GB" sz="2800" dirty="0">
              <a:latin typeface="+mn-lt"/>
            </a:endParaRPr>
          </a:p>
          <a:p>
            <a:pPr lvl="1" eaLnBrk="1" hangingPunct="1">
              <a:lnSpc>
                <a:spcPct val="90000"/>
              </a:lnSpc>
              <a:buFontTx/>
              <a:buNone/>
            </a:pPr>
            <a:r>
              <a:rPr lang="en-GB" sz="2400" dirty="0">
                <a:solidFill>
                  <a:schemeClr val="tx1"/>
                </a:solidFill>
                <a:latin typeface="+mn-lt"/>
                <a:ea typeface="ＭＳ Ｐゴシック" charset="0"/>
              </a:rPr>
              <a:t>Rule 1: the current speaker chooses the next speaker by asking an opinion, question, or request</a:t>
            </a:r>
          </a:p>
          <a:p>
            <a:pPr lvl="1" eaLnBrk="1" hangingPunct="1">
              <a:lnSpc>
                <a:spcPct val="90000"/>
              </a:lnSpc>
              <a:buFontTx/>
              <a:buNone/>
            </a:pPr>
            <a:r>
              <a:rPr lang="en-GB" sz="2400" dirty="0">
                <a:solidFill>
                  <a:schemeClr val="tx1"/>
                </a:solidFill>
                <a:latin typeface="+mn-lt"/>
                <a:ea typeface="ＭＳ Ｐゴシック" charset="0"/>
              </a:rPr>
              <a:t>Rule 2: another person decides to start speaking</a:t>
            </a:r>
          </a:p>
          <a:p>
            <a:pPr lvl="1" eaLnBrk="1" hangingPunct="1">
              <a:lnSpc>
                <a:spcPct val="90000"/>
              </a:lnSpc>
              <a:buFontTx/>
              <a:buNone/>
            </a:pPr>
            <a:endParaRPr lang="en-GB" sz="2400" dirty="0">
              <a:solidFill>
                <a:schemeClr val="tx1"/>
              </a:solidFill>
              <a:latin typeface="+mn-lt"/>
              <a:ea typeface="ＭＳ Ｐゴシック" charset="0"/>
            </a:endParaRPr>
          </a:p>
          <a:p>
            <a:pPr lvl="1" eaLnBrk="1" hangingPunct="1">
              <a:lnSpc>
                <a:spcPct val="90000"/>
              </a:lnSpc>
              <a:buFontTx/>
              <a:buNone/>
            </a:pPr>
            <a:r>
              <a:rPr lang="en-GB" sz="2400" dirty="0">
                <a:solidFill>
                  <a:schemeClr val="tx1"/>
                </a:solidFill>
                <a:latin typeface="+mn-lt"/>
                <a:ea typeface="ＭＳ Ｐゴシック" charset="0"/>
              </a:rPr>
              <a:t>Rule 3: the current speaker continues talking</a:t>
            </a: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0280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Conversational rules</a:t>
            </a:r>
          </a:p>
        </p:txBody>
      </p:sp>
      <p:sp>
        <p:nvSpPr>
          <p:cNvPr id="20485" name="Rectangle 3"/>
          <p:cNvSpPr>
            <a:spLocks noGrp="1" noChangeArrowheads="1"/>
          </p:cNvSpPr>
          <p:nvPr>
            <p:ph type="body" idx="4294967295"/>
          </p:nvPr>
        </p:nvSpPr>
        <p:spPr>
          <a:xfrm>
            <a:off x="685800" y="1676400"/>
            <a:ext cx="7772400" cy="4114800"/>
          </a:xfrm>
        </p:spPr>
        <p:txBody>
          <a:bodyPr>
            <a:normAutofit fontScale="92500" lnSpcReduction="20000"/>
          </a:bodyPr>
          <a:lstStyle/>
          <a:p>
            <a:pPr eaLnBrk="1" hangingPunct="1">
              <a:lnSpc>
                <a:spcPct val="90000"/>
              </a:lnSpc>
            </a:pPr>
            <a:r>
              <a:rPr lang="en-GB" sz="2800" dirty="0">
                <a:latin typeface="+mj-lt"/>
              </a:rPr>
              <a:t>Turn-taking used to coordinate conversation</a:t>
            </a:r>
          </a:p>
          <a:p>
            <a:pPr eaLnBrk="1" hangingPunct="1">
              <a:lnSpc>
                <a:spcPct val="90000"/>
              </a:lnSpc>
            </a:pPr>
            <a:endParaRPr lang="en-GB" sz="600" dirty="0">
              <a:latin typeface="+mj-lt"/>
            </a:endParaRPr>
          </a:p>
          <a:p>
            <a:pPr lvl="1" eaLnBrk="1" hangingPunct="1">
              <a:lnSpc>
                <a:spcPct val="90000"/>
              </a:lnSpc>
            </a:pPr>
            <a:r>
              <a:rPr lang="en-GB" sz="2200" dirty="0">
                <a:solidFill>
                  <a:schemeClr val="tx1"/>
                </a:solidFill>
                <a:latin typeface="+mj-lt"/>
                <a:ea typeface="ＭＳ Ｐゴシック" charset="0"/>
              </a:rPr>
              <a:t>A: Shall we meet at 8?</a:t>
            </a:r>
          </a:p>
          <a:p>
            <a:pPr lvl="1" eaLnBrk="1" hangingPunct="1">
              <a:lnSpc>
                <a:spcPct val="90000"/>
              </a:lnSpc>
            </a:pPr>
            <a:r>
              <a:rPr lang="en-GB" sz="2200" dirty="0">
                <a:solidFill>
                  <a:schemeClr val="tx1"/>
                </a:solidFill>
                <a:latin typeface="+mj-lt"/>
                <a:ea typeface="ＭＳ Ｐゴシック" charset="0"/>
              </a:rPr>
              <a:t>B: Um, can we meet a bit later?</a:t>
            </a:r>
          </a:p>
          <a:p>
            <a:pPr lvl="1" eaLnBrk="1" hangingPunct="1">
              <a:lnSpc>
                <a:spcPct val="90000"/>
              </a:lnSpc>
            </a:pPr>
            <a:endParaRPr lang="en-GB" sz="2200" dirty="0">
              <a:solidFill>
                <a:schemeClr val="tx1"/>
              </a:solidFill>
              <a:latin typeface="+mj-lt"/>
              <a:ea typeface="ＭＳ Ｐゴシック" charset="0"/>
            </a:endParaRPr>
          </a:p>
          <a:p>
            <a:pPr lvl="1" eaLnBrk="1" hangingPunct="1">
              <a:lnSpc>
                <a:spcPct val="90000"/>
              </a:lnSpc>
            </a:pPr>
            <a:r>
              <a:rPr lang="en-GB" sz="2200" dirty="0">
                <a:solidFill>
                  <a:schemeClr val="tx1"/>
                </a:solidFill>
                <a:latin typeface="+mj-lt"/>
                <a:ea typeface="ＭＳ Ｐゴシック" charset="0"/>
              </a:rPr>
              <a:t>A: Shall we meet at 8?</a:t>
            </a:r>
          </a:p>
          <a:p>
            <a:pPr lvl="1" eaLnBrk="1" hangingPunct="1">
              <a:lnSpc>
                <a:spcPct val="90000"/>
              </a:lnSpc>
            </a:pPr>
            <a:r>
              <a:rPr lang="en-GB" sz="2200" dirty="0">
                <a:solidFill>
                  <a:schemeClr val="tx1"/>
                </a:solidFill>
                <a:latin typeface="+mj-lt"/>
                <a:ea typeface="ＭＳ Ｐゴシック" charset="0"/>
              </a:rPr>
              <a:t>B: Wow, look at him?</a:t>
            </a:r>
          </a:p>
          <a:p>
            <a:pPr lvl="1" eaLnBrk="1" hangingPunct="1">
              <a:lnSpc>
                <a:spcPct val="90000"/>
              </a:lnSpc>
            </a:pPr>
            <a:endParaRPr lang="en-GB" sz="2200" dirty="0">
              <a:solidFill>
                <a:schemeClr val="tx1"/>
              </a:solidFill>
              <a:latin typeface="+mj-lt"/>
              <a:ea typeface="ＭＳ Ｐゴシック" charset="0"/>
            </a:endParaRPr>
          </a:p>
          <a:p>
            <a:pPr lvl="1" eaLnBrk="1" hangingPunct="1">
              <a:lnSpc>
                <a:spcPct val="90000"/>
              </a:lnSpc>
            </a:pPr>
            <a:r>
              <a:rPr lang="en-GB" sz="2200" dirty="0">
                <a:solidFill>
                  <a:schemeClr val="tx1"/>
                </a:solidFill>
                <a:latin typeface="+mj-lt"/>
                <a:ea typeface="ＭＳ Ｐゴシック" charset="0"/>
              </a:rPr>
              <a:t>A: Yes what a funny hairdo!</a:t>
            </a:r>
          </a:p>
          <a:p>
            <a:pPr lvl="1" eaLnBrk="1" hangingPunct="1">
              <a:lnSpc>
                <a:spcPct val="90000"/>
              </a:lnSpc>
            </a:pPr>
            <a:r>
              <a:rPr lang="en-GB" sz="2200" dirty="0">
                <a:solidFill>
                  <a:schemeClr val="tx1"/>
                </a:solidFill>
                <a:latin typeface="+mj-lt"/>
                <a:ea typeface="ＭＳ Ｐゴシック" charset="0"/>
              </a:rPr>
              <a:t>B: Um, can we meet a bit later?</a:t>
            </a:r>
          </a:p>
          <a:p>
            <a:pPr lvl="1" eaLnBrk="1" hangingPunct="1">
              <a:lnSpc>
                <a:spcPct val="90000"/>
              </a:lnSpc>
            </a:pPr>
            <a:endParaRPr lang="en-GB" sz="2000" dirty="0">
              <a:solidFill>
                <a:schemeClr val="tx1"/>
              </a:solidFill>
              <a:latin typeface="+mj-lt"/>
              <a:ea typeface="ＭＳ Ｐゴシック" charset="0"/>
            </a:endParaRPr>
          </a:p>
          <a:p>
            <a:pPr eaLnBrk="1" hangingPunct="1">
              <a:lnSpc>
                <a:spcPct val="90000"/>
              </a:lnSpc>
            </a:pPr>
            <a:r>
              <a:rPr lang="en-GB" sz="2800" dirty="0">
                <a:latin typeface="+mj-lt"/>
              </a:rPr>
              <a:t>Back channelling to signal to continue and following</a:t>
            </a:r>
          </a:p>
          <a:p>
            <a:pPr eaLnBrk="1" hangingPunct="1">
              <a:lnSpc>
                <a:spcPct val="90000"/>
              </a:lnSpc>
            </a:pPr>
            <a:endParaRPr lang="en-GB" sz="700" dirty="0">
              <a:latin typeface="+mj-lt"/>
            </a:endParaRPr>
          </a:p>
          <a:p>
            <a:pPr lvl="1" eaLnBrk="1" hangingPunct="1">
              <a:lnSpc>
                <a:spcPct val="90000"/>
              </a:lnSpc>
            </a:pPr>
            <a:r>
              <a:rPr lang="en-GB" sz="2200" dirty="0">
                <a:solidFill>
                  <a:schemeClr val="tx1"/>
                </a:solidFill>
                <a:latin typeface="+mj-lt"/>
                <a:ea typeface="ＭＳ Ｐゴシック" charset="0"/>
              </a:rPr>
              <a:t>Uh-uh, umm, </a:t>
            </a:r>
            <a:r>
              <a:rPr lang="en-GB" sz="2200" dirty="0" err="1">
                <a:solidFill>
                  <a:schemeClr val="tx1"/>
                </a:solidFill>
                <a:latin typeface="+mj-lt"/>
                <a:ea typeface="ＭＳ Ｐゴシック" charset="0"/>
              </a:rPr>
              <a:t>ahh</a:t>
            </a:r>
            <a:r>
              <a:rPr lang="en-GB" sz="2200" dirty="0">
                <a:solidFill>
                  <a:schemeClr val="tx1"/>
                </a:solidFill>
                <a:latin typeface="+mj-lt"/>
                <a:ea typeface="ＭＳ Ｐゴシック" charset="0"/>
              </a:rPr>
              <a:t> </a:t>
            </a:r>
          </a:p>
          <a:p>
            <a:pPr lvl="1" eaLnBrk="1" hangingPunct="1">
              <a:lnSpc>
                <a:spcPct val="90000"/>
              </a:lnSpc>
              <a:buFontTx/>
              <a:buNone/>
            </a:pPr>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Tree>
    <p:extLst>
      <p:ext uri="{BB962C8B-B14F-4D97-AF65-F5344CB8AC3E}">
        <p14:creationId xmlns:p14="http://schemas.microsoft.com/office/powerpoint/2010/main" val="32627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457200" y="274638"/>
            <a:ext cx="8229600" cy="1143000"/>
          </a:xfrm>
          <a:prstGeom prst="rect">
            <a:avLst/>
          </a:prstGeom>
        </p:spPr>
        <p:txBody>
          <a:bodyPr/>
          <a:lstStyle/>
          <a:p>
            <a:pPr eaLnBrk="1" hangingPunct="1"/>
            <a:r>
              <a:rPr lang="en-GB" dirty="0">
                <a:latin typeface="+mj-lt"/>
              </a:rPr>
              <a:t>More conversational rules</a:t>
            </a:r>
          </a:p>
        </p:txBody>
      </p:sp>
      <p:sp>
        <p:nvSpPr>
          <p:cNvPr id="21509" name="Rectangle 3"/>
          <p:cNvSpPr>
            <a:spLocks noGrp="1" noChangeArrowheads="1"/>
          </p:cNvSpPr>
          <p:nvPr>
            <p:ph type="body" idx="4294967295"/>
          </p:nvPr>
        </p:nvSpPr>
        <p:spPr/>
        <p:txBody>
          <a:bodyPr/>
          <a:lstStyle/>
          <a:p>
            <a:pPr eaLnBrk="1" hangingPunct="1"/>
            <a:r>
              <a:rPr lang="en-GB" sz="3600" dirty="0">
                <a:latin typeface="+mn-lt"/>
              </a:rPr>
              <a:t>Farewell rituals</a:t>
            </a:r>
          </a:p>
          <a:p>
            <a:pPr eaLnBrk="1" hangingPunct="1"/>
            <a:endParaRPr lang="en-GB" sz="600" dirty="0">
              <a:latin typeface="+mn-lt"/>
            </a:endParaRPr>
          </a:p>
          <a:p>
            <a:pPr lvl="1" eaLnBrk="1" hangingPunct="1"/>
            <a:r>
              <a:rPr lang="en-GB" sz="2400" dirty="0">
                <a:solidFill>
                  <a:schemeClr val="tx1"/>
                </a:solidFill>
                <a:latin typeface="+mn-lt"/>
                <a:ea typeface="ＭＳ Ｐゴシック" charset="0"/>
              </a:rPr>
              <a:t>Bye then, see you, yeah bye, see you later….</a:t>
            </a:r>
            <a:endParaRPr lang="en-GB" sz="3200" dirty="0">
              <a:solidFill>
                <a:schemeClr val="tx1"/>
              </a:solidFill>
              <a:latin typeface="+mn-lt"/>
              <a:ea typeface="ＭＳ Ｐゴシック" charset="0"/>
            </a:endParaRPr>
          </a:p>
          <a:p>
            <a:pPr lvl="1" eaLnBrk="1" hangingPunct="1"/>
            <a:endParaRPr lang="en-GB" sz="1000" dirty="0">
              <a:solidFill>
                <a:schemeClr val="tx1"/>
              </a:solidFill>
              <a:latin typeface="+mn-lt"/>
              <a:ea typeface="ＭＳ Ｐゴシック" charset="0"/>
            </a:endParaRPr>
          </a:p>
          <a:p>
            <a:pPr eaLnBrk="1" hangingPunct="1"/>
            <a:r>
              <a:rPr lang="en-GB" sz="3600" dirty="0">
                <a:latin typeface="+mn-lt"/>
              </a:rPr>
              <a:t>Implicit and explicit cues</a:t>
            </a:r>
          </a:p>
          <a:p>
            <a:pPr lvl="1" eaLnBrk="1" hangingPunct="1"/>
            <a:r>
              <a:rPr lang="en-GB" sz="2400" dirty="0">
                <a:solidFill>
                  <a:schemeClr val="tx1"/>
                </a:solidFill>
                <a:latin typeface="+mn-lt"/>
                <a:ea typeface="ＭＳ Ｐゴシック" charset="0"/>
              </a:rPr>
              <a:t>e.g. looking at watch, fidgeting with coat and bags </a:t>
            </a:r>
          </a:p>
          <a:p>
            <a:pPr lvl="1" eaLnBrk="1" hangingPunct="1"/>
            <a:endParaRPr lang="en-GB" sz="600" dirty="0">
              <a:solidFill>
                <a:schemeClr val="tx1"/>
              </a:solidFill>
              <a:latin typeface="+mn-lt"/>
              <a:ea typeface="ＭＳ Ｐゴシック" charset="0"/>
            </a:endParaRPr>
          </a:p>
          <a:p>
            <a:pPr lvl="1" eaLnBrk="1" hangingPunct="1"/>
            <a:r>
              <a:rPr lang="en-GB" sz="2400" dirty="0">
                <a:solidFill>
                  <a:schemeClr val="tx1"/>
                </a:solidFill>
                <a:latin typeface="+mn-lt"/>
                <a:ea typeface="ＭＳ Ｐゴシック" charset="0"/>
              </a:rPr>
              <a:t>explicitly saying </a:t>
            </a:r>
            <a:r>
              <a:rPr lang="ja-JP" altLang="en-GB" sz="2400" dirty="0">
                <a:solidFill>
                  <a:schemeClr val="tx1"/>
                </a:solidFill>
                <a:latin typeface="+mn-lt"/>
                <a:ea typeface="ＭＳ Ｐゴシック" charset="0"/>
              </a:rPr>
              <a:t>“</a:t>
            </a:r>
            <a:r>
              <a:rPr lang="en-GB" sz="2400" dirty="0">
                <a:solidFill>
                  <a:schemeClr val="tx1"/>
                </a:solidFill>
                <a:latin typeface="+mn-lt"/>
                <a:ea typeface="ＭＳ Ｐゴシック" charset="0"/>
              </a:rPr>
              <a:t>Oh dear, must go, look at the time, I</a:t>
            </a:r>
            <a:r>
              <a:rPr lang="ja-JP" altLang="en-GB" sz="2400" dirty="0">
                <a:solidFill>
                  <a:schemeClr val="tx1"/>
                </a:solidFill>
                <a:latin typeface="+mn-lt"/>
                <a:ea typeface="ＭＳ Ｐゴシック" charset="0"/>
              </a:rPr>
              <a:t>’</a:t>
            </a:r>
            <a:r>
              <a:rPr lang="en-GB" sz="2400" dirty="0">
                <a:solidFill>
                  <a:schemeClr val="tx1"/>
                </a:solidFill>
                <a:latin typeface="+mn-lt"/>
                <a:ea typeface="ＭＳ Ｐゴシック" charset="0"/>
              </a:rPr>
              <a:t>m late…</a:t>
            </a:r>
            <a:r>
              <a:rPr lang="ja-JP" altLang="en-GB" sz="2400" dirty="0">
                <a:solidFill>
                  <a:schemeClr val="tx1"/>
                </a:solidFill>
                <a:latin typeface="+mn-lt"/>
                <a:ea typeface="ＭＳ Ｐゴシック" charset="0"/>
              </a:rPr>
              <a:t>”</a:t>
            </a:r>
            <a:endParaRPr lang="en-GB" sz="3200" dirty="0">
              <a:solidFill>
                <a:schemeClr val="tx1"/>
              </a:solidFill>
              <a:latin typeface="+mn-lt"/>
              <a:ea typeface="ＭＳ Ｐゴシック" charset="0"/>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Tree>
    <p:extLst>
      <p:ext uri="{BB962C8B-B14F-4D97-AF65-F5344CB8AC3E}">
        <p14:creationId xmlns:p14="http://schemas.microsoft.com/office/powerpoint/2010/main" val="1043421976"/>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08E00"/>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5301</TotalTime>
  <Words>2299</Words>
  <Application>Microsoft Office PowerPoint</Application>
  <PresentationFormat>On-screen Show (4:3)</PresentationFormat>
  <Paragraphs>279</Paragraphs>
  <Slides>33</Slides>
  <Notes>5</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Overview</vt:lpstr>
      <vt:lpstr>Social interaction</vt:lpstr>
      <vt:lpstr>Are we spending too much time in our own digital bubbles?</vt:lpstr>
      <vt:lpstr>Questions raised by social tech</vt:lpstr>
      <vt:lpstr>Conversational mechanisms</vt:lpstr>
      <vt:lpstr>Conversational rules</vt:lpstr>
      <vt:lpstr>Conversational rules</vt:lpstr>
      <vt:lpstr>More conversational rules</vt:lpstr>
      <vt:lpstr>Breakdowns in conversation</vt:lpstr>
      <vt:lpstr>What happens in online  conversations?</vt:lpstr>
      <vt:lpstr>Remote conversations</vt:lpstr>
      <vt:lpstr>Early videophone from the 60s </vt:lpstr>
      <vt:lpstr>VideoWindow system  (Bellcore, 1989)</vt:lpstr>
      <vt:lpstr>Diagram of VideoWindow in use</vt:lpstr>
      <vt:lpstr>Findings of how VideoWindow System was used</vt:lpstr>
      <vt:lpstr>Videoconferencing and telepresence rooms</vt:lpstr>
      <vt:lpstr>Telepresence robots</vt:lpstr>
      <vt:lpstr>Telepresence and social presence</vt:lpstr>
      <vt:lpstr>Facebook’s vision of socializing in a 3D world using VR</vt:lpstr>
      <vt:lpstr>How much realism and immersion are necessary..?</vt:lpstr>
      <vt:lpstr>What is co-presence?</vt:lpstr>
      <vt:lpstr>Coordination mechanisms</vt:lpstr>
      <vt:lpstr>F2F coordinating mechanisms</vt:lpstr>
      <vt:lpstr>Awareness mechanisms</vt:lpstr>
      <vt:lpstr>Sharable interfaces</vt:lpstr>
      <vt:lpstr>The Reflect Table</vt:lpstr>
      <vt:lpstr>Sococo floor plan of a virtual office:  who is where and who meeting with whom</vt:lpstr>
      <vt:lpstr>Playing together in same space</vt:lpstr>
      <vt:lpstr>Social engagement</vt:lpstr>
      <vt:lpstr>Retweeting goes viral </vt:lpstr>
      <vt:lpstr>Dilemma: is it ok to talk with a dead person using a chatbot?</vt:lpstr>
      <vt:lpstr>Summary</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Rogers, Yvonne</cp:lastModifiedBy>
  <cp:revision>45</cp:revision>
  <dcterms:created xsi:type="dcterms:W3CDTF">2015-01-06T09:40:09Z</dcterms:created>
  <dcterms:modified xsi:type="dcterms:W3CDTF">2021-12-17T14:27:36Z</dcterms:modified>
</cp:coreProperties>
</file>